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57" r:id="rId11"/>
    <p:sldId id="264" r:id="rId12"/>
    <p:sldId id="266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0BC"/>
    <a:srgbClr val="7E80D5"/>
    <a:srgbClr val="4D4FC4"/>
    <a:srgbClr val="918BC4"/>
    <a:srgbClr val="916EC4"/>
    <a:srgbClr val="9E85B3"/>
    <a:srgbClr val="B3839E"/>
    <a:srgbClr val="C48491"/>
    <a:srgbClr val="C48C7C"/>
    <a:srgbClr val="C4A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88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AC03-A0B8-0144-B843-C513299A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C2467-ECEA-5444-BF68-9D02824EA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7418-52B9-334E-9AE4-255935E1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D97A-225C-BF4B-AC80-1A2BF772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D154-4AD6-B94C-9D88-D6F81EA0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0B8A-2817-A040-B0FB-6D79072D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F5281-DD4A-C14E-B596-1E2D8964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1D0-E2D3-5F45-9F23-3BBA431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E5C1-F995-F140-8E69-81D91FA6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C0C4-9D66-734B-B9FC-1A57788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8E1DB-8419-DC45-8250-FBB8DB7E0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E0C81-6151-E249-8657-14DFDFD36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CAA06-CBEA-014A-8D50-0F41D50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D11D-FC50-1D4D-B3BD-D80480A4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47888-3F9F-7C4D-8570-EB21ABF6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0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4D9B-09CC-5B47-9718-097BA328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4110-2972-7145-A336-1A97413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59449-7420-1D48-9609-363749B1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A5F2-0FD0-F645-84F3-6B5302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12FA-C408-6543-AC4E-6E8A57C8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B353-321D-D746-958B-01CBC6059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5268D-88CC-7D4F-BC21-05489CE1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E123-C88A-BF47-BDED-7619158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5D3-02E5-6947-B76F-B1678317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0B7D3-A8ED-C645-9444-809ED597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BB2D-0CA4-6042-B191-A027803C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F3D4-A81A-D844-AC42-4988D545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8A1C6-D64E-D64B-B6A5-CCBFB4201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3D6-D80D-FB4E-933C-479E68FE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B3C-1ED7-CD42-8C8E-BE51D423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F3C4-4837-7947-8847-50BCF3B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F897-4665-8D4E-8CA7-0C4D046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18A5E-CD1F-044E-BF81-39D662DE8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0291-0979-2148-BA6F-53A8A1593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FDC1D-90A5-1941-827F-3B8B652F7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7616B-DFEA-384F-9A0A-C62375F0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778F4-2C73-B74C-AC62-882014C5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9B3D6-D4BA-1349-AAC1-F44B89F3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86F79-E3A9-D04C-BB19-7077CE09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4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1F65-0819-5146-922F-0FDFCB72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94997-239D-984F-98C1-E964E9B9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20A10-DBD6-E94E-BFB6-86A6014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17338-14D9-A849-98BD-42B380DE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ED93F-906C-534D-9CE8-7993181C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980CB-BB32-BA48-A111-830FBB237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1247-89F8-5C4B-9C3F-20482E8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8888-A238-EA40-BCCE-1269ADD5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CD64A-0532-8B4A-9AB9-F4570D67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E90-4506-404B-9118-D5DDDE9F8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07ED-8F28-AD4F-8013-B4371137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253BD-5209-DA40-B36D-441DBC9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AF2F-99DE-304B-84B5-57DAEB0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E928-8BB4-5C45-9EF7-3BE0C392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4B457-B600-6C48-9DD8-369637276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575D4-EC0B-7B4F-9DC0-E36880CE5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7CD9A-4898-0440-A840-1FF793C9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6BF2-979E-334E-8647-E9EDD363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A138-D371-804A-8E8C-47FFD7D1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72831-95DB-1A4F-95E5-D27F20D1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46F2-388E-CD41-B447-BA52A09E1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8479-56AC-6640-AB6A-902EB677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4F3C-E09C-754A-B592-04228F97449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BA6AB-0016-734B-8CF9-A88A3E4A0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8D8-08A8-E142-AED3-9B3C799A6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163F2-EA59-774F-AD15-636F00D49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3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725-0236-8A44-90E4-A665368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EEDD3C-97F7-B44E-AE91-4561515146DC}"/>
              </a:ext>
            </a:extLst>
          </p:cNvPr>
          <p:cNvGrpSpPr/>
          <p:nvPr/>
        </p:nvGrpSpPr>
        <p:grpSpPr>
          <a:xfrm>
            <a:off x="2779776" y="658368"/>
            <a:ext cx="2281936" cy="3133344"/>
            <a:chOff x="2779776" y="658368"/>
            <a:chExt cx="2281936" cy="3133344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B693C43B-F3AB-8E40-9D92-A0A8CCF219FD}"/>
                </a:ext>
              </a:extLst>
            </p:cNvPr>
            <p:cNvSpPr/>
            <p:nvPr/>
          </p:nvSpPr>
          <p:spPr>
            <a:xfrm>
              <a:off x="4049776" y="1652016"/>
              <a:ext cx="1011936" cy="1426464"/>
            </a:xfrm>
            <a:prstGeom prst="can">
              <a:avLst/>
            </a:prstGeom>
            <a:solidFill>
              <a:srgbClr val="998B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dRESPmsr</a:t>
              </a:r>
            </a:p>
          </p:txBody>
        </p:sp>
        <p:sp>
          <p:nvSpPr>
            <p:cNvPr id="3" name="Can 2">
              <a:extLst>
                <a:ext uri="{FF2B5EF4-FFF2-40B4-BE49-F238E27FC236}">
                  <a16:creationId xmlns:a16="http://schemas.microsoft.com/office/drawing/2014/main" id="{D02BC79C-C4AB-4647-9AFE-0B6083D34415}"/>
                </a:ext>
              </a:extLst>
            </p:cNvPr>
            <p:cNvSpPr/>
            <p:nvPr/>
          </p:nvSpPr>
          <p:spPr>
            <a:xfrm>
              <a:off x="2779776" y="658368"/>
              <a:ext cx="1011936" cy="1426464"/>
            </a:xfrm>
            <a:prstGeom prst="can">
              <a:avLst/>
            </a:prstGeom>
            <a:solidFill>
              <a:srgbClr val="7F5671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</p:txBody>
        </p:sp>
        <p:sp>
          <p:nvSpPr>
            <p:cNvPr id="4" name="Can 3">
              <a:extLst>
                <a:ext uri="{FF2B5EF4-FFF2-40B4-BE49-F238E27FC236}">
                  <a16:creationId xmlns:a16="http://schemas.microsoft.com/office/drawing/2014/main" id="{2ECFEA00-4314-DD43-AC18-33C326F9609F}"/>
                </a:ext>
              </a:extLst>
            </p:cNvPr>
            <p:cNvSpPr/>
            <p:nvPr/>
          </p:nvSpPr>
          <p:spPr>
            <a:xfrm>
              <a:off x="2779776" y="2365248"/>
              <a:ext cx="1011936" cy="1426464"/>
            </a:xfrm>
            <a:prstGeom prst="can">
              <a:avLst/>
            </a:prstGeom>
            <a:solidFill>
              <a:srgbClr val="7B8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dRESP</a:t>
              </a:r>
            </a:p>
            <a:p>
              <a:pPr algn="ctr"/>
              <a:r>
                <a:rPr lang="en-US" sz="1600" dirty="0"/>
                <a:t>animal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7EA1A7B-EA66-B845-B850-E1FD59C6CE46}"/>
                </a:ext>
              </a:extLst>
            </p:cNvPr>
            <p:cNvCxnSpPr>
              <a:stCxn id="3" idx="4"/>
              <a:endCxn id="2" idx="1"/>
            </p:cNvCxnSpPr>
            <p:nvPr/>
          </p:nvCxnSpPr>
          <p:spPr>
            <a:xfrm>
              <a:off x="3791712" y="137160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BCE3AD4-B204-434D-B2B7-A31060B71AE3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3791712" y="3078480"/>
              <a:ext cx="764032" cy="280416"/>
            </a:xfrm>
            <a:prstGeom prst="bentConnector2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344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D033A-B91C-6947-A9FF-F8AF9849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95" y="576814"/>
            <a:ext cx="4775200" cy="641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27306-ED68-2D45-8BCC-BA757DA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57" y="520700"/>
            <a:ext cx="8610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7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F1F5C-CBB1-4347-8D5E-21889270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3" y="1187450"/>
            <a:ext cx="4775200" cy="408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94AD4-3B1B-4E48-9932-C4C8D346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7450"/>
            <a:ext cx="2400300" cy="3695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0299-82AF-F94D-945F-DB6F1FFFA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38" y="1560027"/>
            <a:ext cx="49403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F38789-8502-1A4F-A43A-44BD3B88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508000"/>
            <a:ext cx="4927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03D87-D754-DE45-9363-4139EFD2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03200"/>
            <a:ext cx="8636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2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B33A2-8E2D-4BB6-AE83-0110E127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E014C-BBB4-F246-B184-8706CCB2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Determining Units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E6AB6-5A45-4B44-8898-47FB69B0F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5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>
            <a:extLst>
              <a:ext uri="{FF2B5EF4-FFF2-40B4-BE49-F238E27FC236}">
                <a16:creationId xmlns:a16="http://schemas.microsoft.com/office/drawing/2014/main" id="{3176B466-CF77-704A-8025-5A391C3EE996}"/>
              </a:ext>
            </a:extLst>
          </p:cNvPr>
          <p:cNvSpPr/>
          <p:nvPr/>
        </p:nvSpPr>
        <p:spPr>
          <a:xfrm>
            <a:off x="4049776" y="1652016"/>
            <a:ext cx="1011936" cy="1426464"/>
          </a:xfrm>
          <a:prstGeom prst="can">
            <a:avLst/>
          </a:prstGeom>
          <a:solidFill>
            <a:srgbClr val="998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dRESPmsr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B93BFB7D-000E-F24A-ACCE-540624D74B1D}"/>
              </a:ext>
            </a:extLst>
          </p:cNvPr>
          <p:cNvSpPr/>
          <p:nvPr/>
        </p:nvSpPr>
        <p:spPr>
          <a:xfrm>
            <a:off x="2779776" y="658368"/>
            <a:ext cx="1011936" cy="1426464"/>
          </a:xfrm>
          <a:prstGeom prst="can">
            <a:avLst/>
          </a:prstGeom>
          <a:solidFill>
            <a:srgbClr val="7F56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E7E9835B-7282-6146-A45C-B23CDF0AB39C}"/>
              </a:ext>
            </a:extLst>
          </p:cNvPr>
          <p:cNvSpPr/>
          <p:nvPr/>
        </p:nvSpPr>
        <p:spPr>
          <a:xfrm>
            <a:off x="2779776" y="2365248"/>
            <a:ext cx="1011936" cy="1426464"/>
          </a:xfrm>
          <a:prstGeom prst="can">
            <a:avLst/>
          </a:prstGeom>
          <a:solidFill>
            <a:srgbClr val="7B8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dRESP</a:t>
            </a:r>
          </a:p>
          <a:p>
            <a:pPr algn="ctr"/>
            <a:r>
              <a:rPr lang="en-US" sz="1600" dirty="0"/>
              <a:t>animal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DA3090-2077-FD48-A47E-8FB878A1287F}"/>
              </a:ext>
            </a:extLst>
          </p:cNvPr>
          <p:cNvCxnSpPr>
            <a:stCxn id="6" idx="4"/>
            <a:endCxn id="5" idx="1"/>
          </p:cNvCxnSpPr>
          <p:nvPr/>
        </p:nvCxnSpPr>
        <p:spPr>
          <a:xfrm>
            <a:off x="3791712" y="137160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2F8139A-14D5-A440-9556-435FD0FE707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3791712" y="3078480"/>
            <a:ext cx="764032" cy="280416"/>
          </a:xfrm>
          <a:prstGeom prst="bentConnector2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7BBE85-99E1-1743-AAEF-4D1AAD595096}"/>
              </a:ext>
            </a:extLst>
          </p:cNvPr>
          <p:cNvSpPr/>
          <p:nvPr/>
        </p:nvSpPr>
        <p:spPr>
          <a:xfrm>
            <a:off x="5319776" y="1924642"/>
            <a:ext cx="1335024" cy="881211"/>
          </a:xfrm>
          <a:prstGeom prst="roundRect">
            <a:avLst/>
          </a:prstGeom>
          <a:solidFill>
            <a:srgbClr val="7A8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temp correction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C7D277-B4A5-DA49-80B6-E2991B07C060}"/>
              </a:ext>
            </a:extLst>
          </p:cNvPr>
          <p:cNvSpPr/>
          <p:nvPr/>
        </p:nvSpPr>
        <p:spPr>
          <a:xfrm>
            <a:off x="6993466" y="2385909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A19FDC-380E-804A-862E-0F886637DF89}"/>
              </a:ext>
            </a:extLst>
          </p:cNvPr>
          <p:cNvSpPr/>
          <p:nvPr/>
        </p:nvSpPr>
        <p:spPr>
          <a:xfrm>
            <a:off x="8009465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28.06mL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B85CDE2-D4FF-9946-8DBC-CD778EE135B3}"/>
              </a:ext>
            </a:extLst>
          </p:cNvPr>
          <p:cNvSpPr/>
          <p:nvPr/>
        </p:nvSpPr>
        <p:spPr>
          <a:xfrm>
            <a:off x="8009464" y="2385909"/>
            <a:ext cx="677333" cy="4406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78090E6-AD2D-AB48-87AD-CBCEF82EE1CF}"/>
              </a:ext>
            </a:extLst>
          </p:cNvPr>
          <p:cNvSpPr/>
          <p:nvPr/>
        </p:nvSpPr>
        <p:spPr>
          <a:xfrm>
            <a:off x="6993466" y="1924642"/>
            <a:ext cx="677333" cy="440606"/>
          </a:xfrm>
          <a:prstGeom prst="roundRect">
            <a:avLst/>
          </a:prstGeom>
          <a:solidFill>
            <a:srgbClr val="668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mg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74B67E-06EB-DC4D-B685-6CA65CA105BF}"/>
              </a:ext>
            </a:extLst>
          </p:cNvPr>
          <p:cNvSpPr/>
          <p:nvPr/>
        </p:nvSpPr>
        <p:spPr>
          <a:xfrm rot="16200000">
            <a:off x="7179098" y="2737446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7FD45C-008E-D846-8A57-AFC6CC48F28B}"/>
              </a:ext>
            </a:extLst>
          </p:cNvPr>
          <p:cNvSpPr/>
          <p:nvPr/>
        </p:nvSpPr>
        <p:spPr>
          <a:xfrm>
            <a:off x="6683828" y="3386034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Actual Do mg/L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90A8CD0-3CA7-024B-8074-D781351C6E80}"/>
              </a:ext>
            </a:extLst>
          </p:cNvPr>
          <p:cNvSpPr/>
          <p:nvPr/>
        </p:nvSpPr>
        <p:spPr>
          <a:xfrm rot="16200000">
            <a:off x="8188091" y="2724212"/>
            <a:ext cx="280415" cy="716997"/>
          </a:xfrm>
          <a:prstGeom prst="leftBrac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119066-DB0C-A64B-B433-C7653CAE6804}"/>
              </a:ext>
            </a:extLst>
          </p:cNvPr>
          <p:cNvSpPr/>
          <p:nvPr/>
        </p:nvSpPr>
        <p:spPr>
          <a:xfrm>
            <a:off x="7969800" y="3379379"/>
            <a:ext cx="1134057" cy="44060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Vial Volume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B6786B-7338-5E44-9167-D57A46BF9AD2}"/>
              </a:ext>
            </a:extLst>
          </p:cNvPr>
          <p:cNvCxnSpPr>
            <a:stCxn id="5" idx="4"/>
            <a:endCxn id="14" idx="1"/>
          </p:cNvCxnSpPr>
          <p:nvPr/>
        </p:nvCxnSpPr>
        <p:spPr>
          <a:xfrm>
            <a:off x="5061712" y="2365248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DB8AE9-DDCB-ED43-BCB4-BAEA68B71889}"/>
              </a:ext>
            </a:extLst>
          </p:cNvPr>
          <p:cNvCxnSpPr/>
          <p:nvPr/>
        </p:nvCxnSpPr>
        <p:spPr>
          <a:xfrm>
            <a:off x="6683683" y="2370690"/>
            <a:ext cx="258064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02FD4A-0F8A-8B47-A5D3-3C68D15A0F30}"/>
              </a:ext>
            </a:extLst>
          </p:cNvPr>
          <p:cNvSpPr/>
          <p:nvPr/>
        </p:nvSpPr>
        <p:spPr>
          <a:xfrm>
            <a:off x="5397856" y="3163962"/>
            <a:ext cx="1134057" cy="666114"/>
          </a:xfrm>
          <a:prstGeom prst="roundRect">
            <a:avLst/>
          </a:prstGeom>
          <a:solidFill>
            <a:srgbClr val="BAC3AE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oxySol function wql package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43E5EE-D67D-4142-9302-638D0AC82FE6}"/>
              </a:ext>
            </a:extLst>
          </p:cNvPr>
          <p:cNvCxnSpPr>
            <a:cxnSpLocks/>
          </p:cNvCxnSpPr>
          <p:nvPr/>
        </p:nvCxnSpPr>
        <p:spPr>
          <a:xfrm flipH="1" flipV="1">
            <a:off x="5976256" y="2825328"/>
            <a:ext cx="5020" cy="430298"/>
          </a:xfrm>
          <a:prstGeom prst="straightConnector1">
            <a:avLst/>
          </a:prstGeom>
          <a:ln w="31750">
            <a:solidFill>
              <a:srgbClr val="BAC3AE">
                <a:alpha val="5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6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FBBC-0613-384C-A264-9B7B11D9075C}"/>
              </a:ext>
            </a:extLst>
          </p:cNvPr>
          <p:cNvGrpSpPr/>
          <p:nvPr/>
        </p:nvGrpSpPr>
        <p:grpSpPr>
          <a:xfrm>
            <a:off x="2779776" y="658368"/>
            <a:ext cx="7661630" cy="3171708"/>
            <a:chOff x="2779776" y="658368"/>
            <a:chExt cx="7661630" cy="317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A9148F-2DE5-E44E-985B-A5B50A2C8CAB}"/>
                </a:ext>
              </a:extLst>
            </p:cNvPr>
            <p:cNvGrpSpPr/>
            <p:nvPr/>
          </p:nvGrpSpPr>
          <p:grpSpPr>
            <a:xfrm>
              <a:off x="2779776" y="658368"/>
              <a:ext cx="6324081" cy="3171708"/>
              <a:chOff x="2779776" y="658368"/>
              <a:chExt cx="6324081" cy="3171708"/>
            </a:xfrm>
          </p:grpSpPr>
          <p:sp>
            <p:nvSpPr>
              <p:cNvPr id="2" name="Can 1">
                <a:extLst>
                  <a:ext uri="{FF2B5EF4-FFF2-40B4-BE49-F238E27FC236}">
                    <a16:creationId xmlns:a16="http://schemas.microsoft.com/office/drawing/2014/main" id="{E4EFB26D-572A-8A4A-8062-E96ADC0BC72D}"/>
                  </a:ext>
                </a:extLst>
              </p:cNvPr>
              <p:cNvSpPr/>
              <p:nvPr/>
            </p:nvSpPr>
            <p:spPr>
              <a:xfrm>
                <a:off x="4049776" y="1652016"/>
                <a:ext cx="1011936" cy="1426464"/>
              </a:xfrm>
              <a:prstGeom prst="can">
                <a:avLst/>
              </a:prstGeom>
              <a:solidFill>
                <a:srgbClr val="998B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dRESPmsr</a:t>
                </a:r>
              </a:p>
            </p:txBody>
          </p:sp>
          <p:sp>
            <p:nvSpPr>
              <p:cNvPr id="3" name="Can 2">
                <a:extLst>
                  <a:ext uri="{FF2B5EF4-FFF2-40B4-BE49-F238E27FC236}">
                    <a16:creationId xmlns:a16="http://schemas.microsoft.com/office/drawing/2014/main" id="{BF0E7EC4-5E0C-C042-B4AD-FB731F1D5C94}"/>
                  </a:ext>
                </a:extLst>
              </p:cNvPr>
              <p:cNvSpPr/>
              <p:nvPr/>
            </p:nvSpPr>
            <p:spPr>
              <a:xfrm>
                <a:off x="2779776" y="658368"/>
                <a:ext cx="1011936" cy="1426464"/>
              </a:xfrm>
              <a:prstGeom prst="can">
                <a:avLst/>
              </a:prstGeom>
              <a:solidFill>
                <a:srgbClr val="7F5671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</p:txBody>
          </p:sp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DEBB87E5-E7B2-9549-B9C3-71D219790C2F}"/>
                  </a:ext>
                </a:extLst>
              </p:cNvPr>
              <p:cNvSpPr/>
              <p:nvPr/>
            </p:nvSpPr>
            <p:spPr>
              <a:xfrm>
                <a:off x="2779776" y="2365248"/>
                <a:ext cx="1011936" cy="1426464"/>
              </a:xfrm>
              <a:prstGeom prst="can">
                <a:avLst/>
              </a:prstGeom>
              <a:solidFill>
                <a:srgbClr val="7B87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dRESP</a:t>
                </a:r>
              </a:p>
              <a:p>
                <a:pPr algn="ctr"/>
                <a:r>
                  <a:rPr lang="en-US" sz="1600" dirty="0"/>
                  <a:t>animal</a:t>
                </a:r>
              </a:p>
            </p:txBody>
          </p:sp>
          <p:cxnSp>
            <p:nvCxnSpPr>
              <p:cNvPr id="5" name="Elbow Connector 4">
                <a:extLst>
                  <a:ext uri="{FF2B5EF4-FFF2-40B4-BE49-F238E27FC236}">
                    <a16:creationId xmlns:a16="http://schemas.microsoft.com/office/drawing/2014/main" id="{573E1B19-DBFA-6844-BAC3-162FC3F82295}"/>
                  </a:ext>
                </a:extLst>
              </p:cNvPr>
              <p:cNvCxnSpPr>
                <a:stCxn id="3" idx="4"/>
                <a:endCxn id="2" idx="1"/>
              </p:cNvCxnSpPr>
              <p:nvPr/>
            </p:nvCxnSpPr>
            <p:spPr>
              <a:xfrm>
                <a:off x="3791712" y="137160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Elbow Connector 5">
                <a:extLst>
                  <a:ext uri="{FF2B5EF4-FFF2-40B4-BE49-F238E27FC236}">
                    <a16:creationId xmlns:a16="http://schemas.microsoft.com/office/drawing/2014/main" id="{A87D6BC6-9F2B-8D42-A675-D9E6D43F4B1D}"/>
                  </a:ext>
                </a:extLst>
              </p:cNvPr>
              <p:cNvCxnSpPr>
                <a:cxnSpLocks/>
                <a:endCxn id="2" idx="3"/>
              </p:cNvCxnSpPr>
              <p:nvPr/>
            </p:nvCxnSpPr>
            <p:spPr>
              <a:xfrm flipV="1">
                <a:off x="3791712" y="3078480"/>
                <a:ext cx="764032" cy="280416"/>
              </a:xfrm>
              <a:prstGeom prst="bentConnector2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9744DA-6415-D844-A653-5EBE8A8EFF8A}"/>
                  </a:ext>
                </a:extLst>
              </p:cNvPr>
              <p:cNvSpPr/>
              <p:nvPr/>
            </p:nvSpPr>
            <p:spPr>
              <a:xfrm>
                <a:off x="5319776" y="1924642"/>
                <a:ext cx="1335024" cy="881211"/>
              </a:xfrm>
              <a:prstGeom prst="roundRect">
                <a:avLst/>
              </a:prstGeom>
              <a:solidFill>
                <a:srgbClr val="7A8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 temp correction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7F7E5F4-0B5A-F842-B135-1F96A85D9DFB}"/>
                  </a:ext>
                </a:extLst>
              </p:cNvPr>
              <p:cNvSpPr/>
              <p:nvPr/>
            </p:nvSpPr>
            <p:spPr>
              <a:xfrm>
                <a:off x="6993466" y="2385909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L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7999640-437D-5944-907C-F0DF297827F8}"/>
                  </a:ext>
                </a:extLst>
              </p:cNvPr>
              <p:cNvSpPr/>
              <p:nvPr/>
            </p:nvSpPr>
            <p:spPr>
              <a:xfrm>
                <a:off x="8009465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28.06mL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D75A7A4-48EB-5D43-860C-58723550123B}"/>
                  </a:ext>
                </a:extLst>
              </p:cNvPr>
              <p:cNvSpPr/>
              <p:nvPr/>
            </p:nvSpPr>
            <p:spPr>
              <a:xfrm>
                <a:off x="8009464" y="2385909"/>
                <a:ext cx="677333" cy="44060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ED561E3-B438-F847-8F55-BCFA662F1777}"/>
                  </a:ext>
                </a:extLst>
              </p:cNvPr>
              <p:cNvSpPr/>
              <p:nvPr/>
            </p:nvSpPr>
            <p:spPr>
              <a:xfrm>
                <a:off x="6993466" y="1924642"/>
                <a:ext cx="677333" cy="440606"/>
              </a:xfrm>
              <a:prstGeom prst="roundRect">
                <a:avLst/>
              </a:prstGeom>
              <a:solidFill>
                <a:srgbClr val="668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F9848CFA-5646-114A-AD15-495286812817}"/>
                  </a:ext>
                </a:extLst>
              </p:cNvPr>
              <p:cNvSpPr/>
              <p:nvPr/>
            </p:nvSpPr>
            <p:spPr>
              <a:xfrm rot="16200000">
                <a:off x="7179098" y="2737446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062702C-164E-FA46-96AA-7C1FA1EA3A13}"/>
                  </a:ext>
                </a:extLst>
              </p:cNvPr>
              <p:cNvSpPr/>
              <p:nvPr/>
            </p:nvSpPr>
            <p:spPr>
              <a:xfrm>
                <a:off x="6683828" y="3386034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Actual Do mg/L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03BDD175-D199-644B-A072-0C3ABEA27640}"/>
                  </a:ext>
                </a:extLst>
              </p:cNvPr>
              <p:cNvSpPr/>
              <p:nvPr/>
            </p:nvSpPr>
            <p:spPr>
              <a:xfrm rot="16200000">
                <a:off x="8188091" y="2724212"/>
                <a:ext cx="280415" cy="716997"/>
              </a:xfrm>
              <a:prstGeom prst="leftBrace">
                <a:avLst/>
              </a:prstGeom>
              <a:ln w="444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1674720B-C68D-D540-A139-25461E3B2158}"/>
                  </a:ext>
                </a:extLst>
              </p:cNvPr>
              <p:cNvSpPr/>
              <p:nvPr/>
            </p:nvSpPr>
            <p:spPr>
              <a:xfrm>
                <a:off x="7969800" y="3379379"/>
                <a:ext cx="1134057" cy="44060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Vial Volume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27EE794-1578-8F42-95D2-F0894F2C9C27}"/>
                  </a:ext>
                </a:extLst>
              </p:cNvPr>
              <p:cNvCxnSpPr>
                <a:stCxn id="2" idx="4"/>
                <a:endCxn id="7" idx="1"/>
              </p:cNvCxnSpPr>
              <p:nvPr/>
            </p:nvCxnSpPr>
            <p:spPr>
              <a:xfrm>
                <a:off x="5061712" y="2365248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0AF09CB-5CEC-D44D-9519-41B18DF92879}"/>
                  </a:ext>
                </a:extLst>
              </p:cNvPr>
              <p:cNvCxnSpPr/>
              <p:nvPr/>
            </p:nvCxnSpPr>
            <p:spPr>
              <a:xfrm>
                <a:off x="6683683" y="2370690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406F696-A34C-124E-ADBA-30D90B9A02D9}"/>
                  </a:ext>
                </a:extLst>
              </p:cNvPr>
              <p:cNvSpPr/>
              <p:nvPr/>
            </p:nvSpPr>
            <p:spPr>
              <a:xfrm>
                <a:off x="5397856" y="3163962"/>
                <a:ext cx="1134057" cy="666114"/>
              </a:xfrm>
              <a:prstGeom prst="roundRect">
                <a:avLst/>
              </a:prstGeom>
              <a:solidFill>
                <a:srgbClr val="BAC3AE">
                  <a:alpha val="6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oxySol function wql package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4849CA5-F96E-114B-B436-4C4043666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6256" y="2825328"/>
                <a:ext cx="5020" cy="430298"/>
              </a:xfrm>
              <a:prstGeom prst="straightConnector1">
                <a:avLst/>
              </a:prstGeom>
              <a:ln w="31750">
                <a:solidFill>
                  <a:srgbClr val="BAC3AE">
                    <a:alpha val="56000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BD5AB827-533B-7C48-9406-5239976362B9}"/>
                </a:ext>
              </a:extLst>
            </p:cNvPr>
            <p:cNvSpPr/>
            <p:nvPr/>
          </p:nvSpPr>
          <p:spPr>
            <a:xfrm rot="2840241">
              <a:off x="7704341" y="2274407"/>
              <a:ext cx="271579" cy="274302"/>
            </a:xfrm>
            <a:prstGeom prst="plus">
              <a:avLst>
                <a:gd name="adj" fmla="val 4107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23ED810-E49B-364C-9F03-2015575CE0C4}"/>
                </a:ext>
              </a:extLst>
            </p:cNvPr>
            <p:cNvCxnSpPr/>
            <p:nvPr/>
          </p:nvCxnSpPr>
          <p:spPr>
            <a:xfrm>
              <a:off x="8745962" y="2365247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136DF0-010A-5646-98FD-190377130B29}"/>
                </a:ext>
              </a:extLst>
            </p:cNvPr>
            <p:cNvSpPr/>
            <p:nvPr/>
          </p:nvSpPr>
          <p:spPr>
            <a:xfrm>
              <a:off x="9106382" y="1897887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28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455D3C5-B45A-EC4A-B057-7E8A63239CE4}"/>
              </a:ext>
            </a:extLst>
          </p:cNvPr>
          <p:cNvGrpSpPr/>
          <p:nvPr/>
        </p:nvGrpSpPr>
        <p:grpSpPr>
          <a:xfrm>
            <a:off x="2265185" y="1237744"/>
            <a:ext cx="8071068" cy="3171708"/>
            <a:chOff x="2265185" y="1237744"/>
            <a:chExt cx="8071068" cy="31717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FE0370-FD92-154C-8867-7CE89B21ABD2}"/>
                </a:ext>
              </a:extLst>
            </p:cNvPr>
            <p:cNvGrpSpPr/>
            <p:nvPr/>
          </p:nvGrpSpPr>
          <p:grpSpPr>
            <a:xfrm>
              <a:off x="2265185" y="1237744"/>
              <a:ext cx="7661630" cy="3171708"/>
              <a:chOff x="2779776" y="658368"/>
              <a:chExt cx="7661630" cy="317170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02284F6-E600-6C4F-A7D7-BBE386F91EFF}"/>
                  </a:ext>
                </a:extLst>
              </p:cNvPr>
              <p:cNvGrpSpPr/>
              <p:nvPr/>
            </p:nvGrpSpPr>
            <p:grpSpPr>
              <a:xfrm>
                <a:off x="2779776" y="658368"/>
                <a:ext cx="6324081" cy="3171708"/>
                <a:chOff x="2779776" y="658368"/>
                <a:chExt cx="6324081" cy="3171708"/>
              </a:xfrm>
            </p:grpSpPr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CFA1A54A-D90A-3F44-BEB0-67EACA886780}"/>
                    </a:ext>
                  </a:extLst>
                </p:cNvPr>
                <p:cNvSpPr/>
                <p:nvPr/>
              </p:nvSpPr>
              <p:spPr>
                <a:xfrm>
                  <a:off x="4049776" y="1652016"/>
                  <a:ext cx="1011936" cy="1426464"/>
                </a:xfrm>
                <a:prstGeom prst="can">
                  <a:avLst/>
                </a:prstGeom>
                <a:solidFill>
                  <a:srgbClr val="998B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dRESPmsr</a:t>
                  </a:r>
                </a:p>
              </p:txBody>
            </p:sp>
            <p:sp>
              <p:nvSpPr>
                <p:cNvPr id="8" name="Can 7">
                  <a:extLst>
                    <a:ext uri="{FF2B5EF4-FFF2-40B4-BE49-F238E27FC236}">
                      <a16:creationId xmlns:a16="http://schemas.microsoft.com/office/drawing/2014/main" id="{70A082C3-6810-5544-A179-ECBC2E9728B3}"/>
                    </a:ext>
                  </a:extLst>
                </p:cNvPr>
                <p:cNvSpPr/>
                <p:nvPr/>
              </p:nvSpPr>
              <p:spPr>
                <a:xfrm>
                  <a:off x="2779776" y="658368"/>
                  <a:ext cx="1011936" cy="1426464"/>
                </a:xfrm>
                <a:prstGeom prst="can">
                  <a:avLst/>
                </a:prstGeom>
                <a:solidFill>
                  <a:srgbClr val="7F5671">
                    <a:alpha val="6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</p:txBody>
            </p:sp>
            <p:sp>
              <p:nvSpPr>
                <p:cNvPr id="9" name="Can 8">
                  <a:extLst>
                    <a:ext uri="{FF2B5EF4-FFF2-40B4-BE49-F238E27FC236}">
                      <a16:creationId xmlns:a16="http://schemas.microsoft.com/office/drawing/2014/main" id="{FD941B7C-4712-8E45-983B-BA6A08B581C2}"/>
                    </a:ext>
                  </a:extLst>
                </p:cNvPr>
                <p:cNvSpPr/>
                <p:nvPr/>
              </p:nvSpPr>
              <p:spPr>
                <a:xfrm>
                  <a:off x="2779776" y="2365248"/>
                  <a:ext cx="1011936" cy="1426464"/>
                </a:xfrm>
                <a:prstGeom prst="can">
                  <a:avLst/>
                </a:prstGeom>
                <a:solidFill>
                  <a:srgbClr val="7B87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dRESP</a:t>
                  </a:r>
                </a:p>
                <a:p>
                  <a:pPr algn="ctr"/>
                  <a:r>
                    <a:rPr lang="en-US" sz="1600" dirty="0"/>
                    <a:t>animal</a:t>
                  </a:r>
                </a:p>
              </p:txBody>
            </p:sp>
            <p:cxnSp>
              <p:nvCxnSpPr>
                <p:cNvPr id="10" name="Elbow Connector 9">
                  <a:extLst>
                    <a:ext uri="{FF2B5EF4-FFF2-40B4-BE49-F238E27FC236}">
                      <a16:creationId xmlns:a16="http://schemas.microsoft.com/office/drawing/2014/main" id="{D031B723-8C20-C34A-9BEF-AAD4ED4BE16B}"/>
                    </a:ext>
                  </a:extLst>
                </p:cNvPr>
                <p:cNvCxnSpPr>
                  <a:stCxn id="8" idx="4"/>
                  <a:endCxn id="7" idx="1"/>
                </p:cNvCxnSpPr>
                <p:nvPr/>
              </p:nvCxnSpPr>
              <p:spPr>
                <a:xfrm>
                  <a:off x="3791712" y="137160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6A110F38-A59C-5448-91A5-668FDAE8D220}"/>
                    </a:ext>
                  </a:extLst>
                </p:cNvPr>
                <p:cNvCxnSpPr>
                  <a:cxnSpLocks/>
                  <a:endCxn id="7" idx="3"/>
                </p:cNvCxnSpPr>
                <p:nvPr/>
              </p:nvCxnSpPr>
              <p:spPr>
                <a:xfrm flipV="1">
                  <a:off x="3791712" y="3078480"/>
                  <a:ext cx="764032" cy="280416"/>
                </a:xfrm>
                <a:prstGeom prst="bentConnector2">
                  <a:avLst/>
                </a:prstGeom>
                <a:ln w="3492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3166433-4A2D-CA42-8093-26ECA936F090}"/>
                    </a:ext>
                  </a:extLst>
                </p:cNvPr>
                <p:cNvSpPr/>
                <p:nvPr/>
              </p:nvSpPr>
              <p:spPr>
                <a:xfrm>
                  <a:off x="5319776" y="1924642"/>
                  <a:ext cx="1335024" cy="881211"/>
                </a:xfrm>
                <a:prstGeom prst="roundRect">
                  <a:avLst/>
                </a:prstGeom>
                <a:solidFill>
                  <a:srgbClr val="7A80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DO temp correction</a:t>
                  </a: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3EA9955D-9C58-A34B-9E44-532905D03A59}"/>
                    </a:ext>
                  </a:extLst>
                </p:cNvPr>
                <p:cNvSpPr/>
                <p:nvPr/>
              </p:nvSpPr>
              <p:spPr>
                <a:xfrm>
                  <a:off x="6993466" y="2385909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517A15B8-A3D8-2241-B776-E11496430F59}"/>
                    </a:ext>
                  </a:extLst>
                </p:cNvPr>
                <p:cNvSpPr/>
                <p:nvPr/>
              </p:nvSpPr>
              <p:spPr>
                <a:xfrm>
                  <a:off x="8009465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.02806L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7D2F14F-BB48-1B41-A57E-4F5E5190A662}"/>
                    </a:ext>
                  </a:extLst>
                </p:cNvPr>
                <p:cNvSpPr/>
                <p:nvPr/>
              </p:nvSpPr>
              <p:spPr>
                <a:xfrm>
                  <a:off x="8009464" y="2385909"/>
                  <a:ext cx="677333" cy="44060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BF4362A-8D49-E44D-8AED-F31638844FD6}"/>
                    </a:ext>
                  </a:extLst>
                </p:cNvPr>
                <p:cNvSpPr/>
                <p:nvPr/>
              </p:nvSpPr>
              <p:spPr>
                <a:xfrm>
                  <a:off x="6993466" y="1924642"/>
                  <a:ext cx="677333" cy="440606"/>
                </a:xfrm>
                <a:prstGeom prst="roundRect">
                  <a:avLst/>
                </a:prstGeom>
                <a:solidFill>
                  <a:srgbClr val="6687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  <p:sp>
              <p:nvSpPr>
                <p:cNvPr id="17" name="Left Brace 16">
                  <a:extLst>
                    <a:ext uri="{FF2B5EF4-FFF2-40B4-BE49-F238E27FC236}">
                      <a16:creationId xmlns:a16="http://schemas.microsoft.com/office/drawing/2014/main" id="{E960186E-EE04-8D4C-AA6D-A817095F42BA}"/>
                    </a:ext>
                  </a:extLst>
                </p:cNvPr>
                <p:cNvSpPr/>
                <p:nvPr/>
              </p:nvSpPr>
              <p:spPr>
                <a:xfrm rot="16200000">
                  <a:off x="7179098" y="2737446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FD676BA-C27F-3443-974F-952AF46F98FB}"/>
                    </a:ext>
                  </a:extLst>
                </p:cNvPr>
                <p:cNvSpPr/>
                <p:nvPr/>
              </p:nvSpPr>
              <p:spPr>
                <a:xfrm>
                  <a:off x="6683828" y="3386034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Actual Do mg/L</a:t>
                  </a: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8894A2A7-2ACC-534B-A463-876C4AC92360}"/>
                    </a:ext>
                  </a:extLst>
                </p:cNvPr>
                <p:cNvSpPr/>
                <p:nvPr/>
              </p:nvSpPr>
              <p:spPr>
                <a:xfrm rot="16200000">
                  <a:off x="8188091" y="2724212"/>
                  <a:ext cx="280415" cy="716997"/>
                </a:xfrm>
                <a:prstGeom prst="leftBrace">
                  <a:avLst/>
                </a:prstGeom>
                <a:ln w="444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58180E2-4DDA-6648-B590-A8E5A11AE30D}"/>
                    </a:ext>
                  </a:extLst>
                </p:cNvPr>
                <p:cNvSpPr/>
                <p:nvPr/>
              </p:nvSpPr>
              <p:spPr>
                <a:xfrm>
                  <a:off x="7969800" y="3379379"/>
                  <a:ext cx="1134057" cy="44060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Vial Volume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9CE0687-D377-A143-A448-BE789C6FADE1}"/>
                    </a:ext>
                  </a:extLst>
                </p:cNvPr>
                <p:cNvCxnSpPr>
                  <a:stCxn id="7" idx="4"/>
                  <a:endCxn id="12" idx="1"/>
                </p:cNvCxnSpPr>
                <p:nvPr/>
              </p:nvCxnSpPr>
              <p:spPr>
                <a:xfrm>
                  <a:off x="5061712" y="2365248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10C8F11-517D-5748-871B-9C50E378377C}"/>
                    </a:ext>
                  </a:extLst>
                </p:cNvPr>
                <p:cNvCxnSpPr/>
                <p:nvPr/>
              </p:nvCxnSpPr>
              <p:spPr>
                <a:xfrm>
                  <a:off x="6683683" y="237069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FA026498-C1AB-DA43-A56E-FBBE15699D89}"/>
                    </a:ext>
                  </a:extLst>
                </p:cNvPr>
                <p:cNvSpPr/>
                <p:nvPr/>
              </p:nvSpPr>
              <p:spPr>
                <a:xfrm>
                  <a:off x="5397856" y="3163962"/>
                  <a:ext cx="1134057" cy="666114"/>
                </a:xfrm>
                <a:prstGeom prst="roundRect">
                  <a:avLst/>
                </a:prstGeom>
                <a:solidFill>
                  <a:srgbClr val="BAC3AE">
                    <a:alpha val="65098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oxySol function wql package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AB42E8B-8A23-3D49-BFCD-CD629F343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976256" y="2825328"/>
                  <a:ext cx="5020" cy="430298"/>
                </a:xfrm>
                <a:prstGeom prst="straightConnector1">
                  <a:avLst/>
                </a:prstGeom>
                <a:ln w="31750">
                  <a:solidFill>
                    <a:srgbClr val="BAC3AE">
                      <a:alpha val="56000"/>
                    </a:srgb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Cross 3">
                <a:extLst>
                  <a:ext uri="{FF2B5EF4-FFF2-40B4-BE49-F238E27FC236}">
                    <a16:creationId xmlns:a16="http://schemas.microsoft.com/office/drawing/2014/main" id="{4E9AB92F-7A03-524D-8817-EEEDB6DA9209}"/>
                  </a:ext>
                </a:extLst>
              </p:cNvPr>
              <p:cNvSpPr/>
              <p:nvPr/>
            </p:nvSpPr>
            <p:spPr>
              <a:xfrm rot="2840241">
                <a:off x="7704341" y="2274407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71FF960-94AA-BF4A-8AA3-618CA65BD149}"/>
                  </a:ext>
                </a:extLst>
              </p:cNvPr>
              <p:cNvCxnSpPr/>
              <p:nvPr/>
            </p:nvCxnSpPr>
            <p:spPr>
              <a:xfrm>
                <a:off x="8745962" y="236524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76E751-01E4-DD4E-B4B8-C7F6B2F0A014}"/>
                  </a:ext>
                </a:extLst>
              </p:cNvPr>
              <p:cNvSpPr/>
              <p:nvPr/>
            </p:nvSpPr>
            <p:spPr>
              <a:xfrm>
                <a:off x="9106382" y="1897887"/>
                <a:ext cx="1335024" cy="881211"/>
              </a:xfrm>
              <a:prstGeom prst="roundRect">
                <a:avLst/>
              </a:prstGeom>
              <a:solidFill>
                <a:srgbClr val="598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dRESPmsr $ oxygen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7E2D693-AA6E-C24C-A3C4-B9998DABCC9F}"/>
                </a:ext>
              </a:extLst>
            </p:cNvPr>
            <p:cNvSpPr/>
            <p:nvPr/>
          </p:nvSpPr>
          <p:spPr>
            <a:xfrm>
              <a:off x="9658920" y="3164926"/>
              <a:ext cx="677333" cy="440606"/>
            </a:xfrm>
            <a:prstGeom prst="roundRect">
              <a:avLst/>
            </a:prstGeom>
            <a:solidFill>
              <a:srgbClr val="4974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mg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4A0A89-B298-EA46-AC4E-502695CB49BC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AB408A-24EB-B146-88CD-CFAB89971D8B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C6010FA-4ACB-D24E-A847-9630EB7DBA06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455C0A6-7133-2946-BAAD-D6386861BA56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CF321E-3A2E-C148-AEBA-4AFB88BAB11E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9" name="Can 8">
                      <a:extLst>
                        <a:ext uri="{FF2B5EF4-FFF2-40B4-BE49-F238E27FC236}">
                          <a16:creationId xmlns:a16="http://schemas.microsoft.com/office/drawing/2014/main" id="{1CB3C4BC-E578-BC48-9554-5EE8F26DB5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0" name="Can 9">
                      <a:extLst>
                        <a:ext uri="{FF2B5EF4-FFF2-40B4-BE49-F238E27FC236}">
                          <a16:creationId xmlns:a16="http://schemas.microsoft.com/office/drawing/2014/main" id="{EBDE69AA-7581-6947-A5D9-47DC76125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1" name="Can 10">
                      <a:extLst>
                        <a:ext uri="{FF2B5EF4-FFF2-40B4-BE49-F238E27FC236}">
                          <a16:creationId xmlns:a16="http://schemas.microsoft.com/office/drawing/2014/main" id="{50093F2D-2551-F34F-98D1-5E5C1EF0A9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2" name="Elbow Connector 11">
                      <a:extLst>
                        <a:ext uri="{FF2B5EF4-FFF2-40B4-BE49-F238E27FC236}">
                          <a16:creationId xmlns:a16="http://schemas.microsoft.com/office/drawing/2014/main" id="{8FA612EC-BB40-7445-B625-289A216BC08F}"/>
                        </a:ext>
                      </a:extLst>
                    </p:cNvPr>
                    <p:cNvCxnSpPr>
                      <a:stCxn id="10" idx="4"/>
                      <a:endCxn id="9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Elbow Connector 12">
                      <a:extLst>
                        <a:ext uri="{FF2B5EF4-FFF2-40B4-BE49-F238E27FC236}">
                          <a16:creationId xmlns:a16="http://schemas.microsoft.com/office/drawing/2014/main" id="{E5B6D851-0098-D64B-9183-8BF9DD36EDE0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5CB42C52-88FE-544A-BA7E-BB289A8397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92666B49-8C2D-4F4F-96E1-D82E539EA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6BD19B22-FF59-CD43-A849-0E5DF0F5D2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E8FD7BCC-B06B-3E4E-A0DA-B18776D7D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18" name="Rounded Rectangle 17">
                      <a:extLst>
                        <a:ext uri="{FF2B5EF4-FFF2-40B4-BE49-F238E27FC236}">
                          <a16:creationId xmlns:a16="http://schemas.microsoft.com/office/drawing/2014/main" id="{D43F253D-7672-114E-9552-9085E0A02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19" name="Left Brace 18">
                      <a:extLst>
                        <a:ext uri="{FF2B5EF4-FFF2-40B4-BE49-F238E27FC236}">
                          <a16:creationId xmlns:a16="http://schemas.microsoft.com/office/drawing/2014/main" id="{4926756C-595B-DB40-A780-99996C89541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ED198073-1942-A843-8F8E-0BDC23556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1" name="Left Brace 20">
                      <a:extLst>
                        <a:ext uri="{FF2B5EF4-FFF2-40B4-BE49-F238E27FC236}">
                          <a16:creationId xmlns:a16="http://schemas.microsoft.com/office/drawing/2014/main" id="{06DE81A8-B9C0-1542-89DA-8AE4F5FE316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D8878211-6909-2345-897C-77B4CC0B2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56633969-FCDD-CB41-A871-14E7CD555304}"/>
                        </a:ext>
                      </a:extLst>
                    </p:cNvPr>
                    <p:cNvCxnSpPr>
                      <a:stCxn id="9" idx="4"/>
                      <a:endCxn id="14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B129C685-E4DD-314D-9E93-A650FBA073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42653629-8805-1D4C-8816-938D36BB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26" name="Straight Arrow Connector 25">
                      <a:extLst>
                        <a:ext uri="{FF2B5EF4-FFF2-40B4-BE49-F238E27FC236}">
                          <a16:creationId xmlns:a16="http://schemas.microsoft.com/office/drawing/2014/main" id="{4B3C99EB-1391-5D46-B47E-38EF4E9BA4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" name="Cross 5">
                    <a:extLst>
                      <a:ext uri="{FF2B5EF4-FFF2-40B4-BE49-F238E27FC236}">
                        <a16:creationId xmlns:a16="http://schemas.microsoft.com/office/drawing/2014/main" id="{3C6F4A4D-327A-9348-B7C8-FBCF9DCCCD52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48B912CC-E733-D345-A5D9-65927226032A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BAD9731C-DC7E-B741-9A9C-52ED49CF7FBF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9293E72F-60E5-334E-9B0D-5DDB61866B2A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27" name="Cross 26">
                <a:extLst>
                  <a:ext uri="{FF2B5EF4-FFF2-40B4-BE49-F238E27FC236}">
                    <a16:creationId xmlns:a16="http://schemas.microsoft.com/office/drawing/2014/main" id="{F1E8B998-31F4-7944-B80A-2FBCB0145B67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315CE39E-8622-7747-ADD1-97FA02BA8ED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2F91AD-191F-164A-A648-B2C82961A46A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DA66BF-688B-6143-AF99-86166479DE9E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E3B312F-331B-B547-99E9-965CF6F1410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3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0A3133-68E9-AA4F-AF02-C7EB3D1B33E8}"/>
              </a:ext>
            </a:extLst>
          </p:cNvPr>
          <p:cNvGrpSpPr/>
          <p:nvPr/>
        </p:nvGrpSpPr>
        <p:grpSpPr>
          <a:xfrm>
            <a:off x="307798" y="1366332"/>
            <a:ext cx="10989417" cy="3171708"/>
            <a:chOff x="307798" y="1366332"/>
            <a:chExt cx="10989417" cy="31717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42DB7E-CDA6-134A-85BF-902B09329C4A}"/>
                </a:ext>
              </a:extLst>
            </p:cNvPr>
            <p:cNvGrpSpPr/>
            <p:nvPr/>
          </p:nvGrpSpPr>
          <p:grpSpPr>
            <a:xfrm>
              <a:off x="307798" y="1366332"/>
              <a:ext cx="8803517" cy="3171708"/>
              <a:chOff x="2265185" y="1237744"/>
              <a:chExt cx="8803517" cy="317170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BE4AB8D-83C4-794F-89D2-CC35B23C5605}"/>
                  </a:ext>
                </a:extLst>
              </p:cNvPr>
              <p:cNvGrpSpPr/>
              <p:nvPr/>
            </p:nvGrpSpPr>
            <p:grpSpPr>
              <a:xfrm>
                <a:off x="2265185" y="1237744"/>
                <a:ext cx="8071068" cy="3171708"/>
                <a:chOff x="2265185" y="1237744"/>
                <a:chExt cx="8071068" cy="317170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4B916321-E484-144C-A08D-480EEE5F9085}"/>
                    </a:ext>
                  </a:extLst>
                </p:cNvPr>
                <p:cNvGrpSpPr/>
                <p:nvPr/>
              </p:nvGrpSpPr>
              <p:grpSpPr>
                <a:xfrm>
                  <a:off x="2265185" y="1237744"/>
                  <a:ext cx="7661630" cy="3171708"/>
                  <a:chOff x="2779776" y="658368"/>
                  <a:chExt cx="7661630" cy="3171708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C20DE2C4-04F0-8C43-A88A-179BB9D8B203}"/>
                      </a:ext>
                    </a:extLst>
                  </p:cNvPr>
                  <p:cNvGrpSpPr/>
                  <p:nvPr/>
                </p:nvGrpSpPr>
                <p:grpSpPr>
                  <a:xfrm>
                    <a:off x="2779776" y="658368"/>
                    <a:ext cx="6324081" cy="3171708"/>
                    <a:chOff x="2779776" y="658368"/>
                    <a:chExt cx="6324081" cy="3171708"/>
                  </a:xfrm>
                </p:grpSpPr>
                <p:sp>
                  <p:nvSpPr>
                    <p:cNvPr id="16" name="Can 15">
                      <a:extLst>
                        <a:ext uri="{FF2B5EF4-FFF2-40B4-BE49-F238E27FC236}">
                          <a16:creationId xmlns:a16="http://schemas.microsoft.com/office/drawing/2014/main" id="{AE1465E6-44FE-DF43-8103-7E6B4E6C0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776" y="1652016"/>
                      <a:ext cx="1011936" cy="1426464"/>
                    </a:xfrm>
                    <a:prstGeom prst="can">
                      <a:avLst/>
                    </a:prstGeom>
                    <a:solidFill>
                      <a:srgbClr val="998B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dRESPmsr</a:t>
                      </a:r>
                    </a:p>
                  </p:txBody>
                </p:sp>
                <p:sp>
                  <p:nvSpPr>
                    <p:cNvPr id="17" name="Can 16">
                      <a:extLst>
                        <a:ext uri="{FF2B5EF4-FFF2-40B4-BE49-F238E27FC236}">
                          <a16:creationId xmlns:a16="http://schemas.microsoft.com/office/drawing/2014/main" id="{1A4FCC2F-6466-3640-B1F6-4B7BE5896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658368"/>
                      <a:ext cx="1011936" cy="1426464"/>
                    </a:xfrm>
                    <a:prstGeom prst="can">
                      <a:avLst/>
                    </a:prstGeom>
                    <a:solidFill>
                      <a:srgbClr val="7F5671">
                        <a:alpha val="69804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</p:txBody>
                </p:sp>
                <p:sp>
                  <p:nvSpPr>
                    <p:cNvPr id="18" name="Can 17">
                      <a:extLst>
                        <a:ext uri="{FF2B5EF4-FFF2-40B4-BE49-F238E27FC236}">
                          <a16:creationId xmlns:a16="http://schemas.microsoft.com/office/drawing/2014/main" id="{5042AA5F-6895-754C-82AD-FD0E6262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776" y="2365248"/>
                      <a:ext cx="1011936" cy="1426464"/>
                    </a:xfrm>
                    <a:prstGeom prst="can">
                      <a:avLst/>
                    </a:prstGeom>
                    <a:solidFill>
                      <a:srgbClr val="7B87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/>
                        <a:t>dRESP</a:t>
                      </a:r>
                    </a:p>
                    <a:p>
                      <a:pPr algn="ctr"/>
                      <a:r>
                        <a:rPr lang="en-US" sz="1600" dirty="0"/>
                        <a:t>animal</a:t>
                      </a:r>
                    </a:p>
                  </p:txBody>
                </p:sp>
                <p:cxnSp>
                  <p:nvCxnSpPr>
                    <p:cNvPr id="19" name="Elbow Connector 18">
                      <a:extLst>
                        <a:ext uri="{FF2B5EF4-FFF2-40B4-BE49-F238E27FC236}">
                          <a16:creationId xmlns:a16="http://schemas.microsoft.com/office/drawing/2014/main" id="{1CEEC80E-50FE-B043-A30C-30DCF32EB945}"/>
                        </a:ext>
                      </a:extLst>
                    </p:cNvPr>
                    <p:cNvCxnSpPr>
                      <a:stCxn id="17" idx="4"/>
                      <a:endCxn id="16" idx="1"/>
                    </p:cNvCxnSpPr>
                    <p:nvPr/>
                  </p:nvCxnSpPr>
                  <p:spPr>
                    <a:xfrm>
                      <a:off x="3791712" y="137160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Elbow Connector 19">
                      <a:extLst>
                        <a:ext uri="{FF2B5EF4-FFF2-40B4-BE49-F238E27FC236}">
                          <a16:creationId xmlns:a16="http://schemas.microsoft.com/office/drawing/2014/main" id="{DCFEE67E-0526-2F44-9C73-7C06203CDC45}"/>
                        </a:ext>
                      </a:extLst>
                    </p:cNvPr>
                    <p:cNvCxnSpPr>
                      <a:cxnSpLocks/>
                      <a:endCxn id="16" idx="3"/>
                    </p:cNvCxnSpPr>
                    <p:nvPr/>
                  </p:nvCxnSpPr>
                  <p:spPr>
                    <a:xfrm flipV="1">
                      <a:off x="3791712" y="3078480"/>
                      <a:ext cx="764032" cy="280416"/>
                    </a:xfrm>
                    <a:prstGeom prst="bentConnector2">
                      <a:avLst/>
                    </a:prstGeom>
                    <a:ln w="3492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" name="Rounded Rectangle 20">
                      <a:extLst>
                        <a:ext uri="{FF2B5EF4-FFF2-40B4-BE49-F238E27FC236}">
                          <a16:creationId xmlns:a16="http://schemas.microsoft.com/office/drawing/2014/main" id="{1052933F-29B1-A74E-AA5C-CAD7DB8DC0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9776" y="1924642"/>
                      <a:ext cx="1335024" cy="881211"/>
                    </a:xfrm>
                    <a:prstGeom prst="roundRect">
                      <a:avLst/>
                    </a:prstGeom>
                    <a:solidFill>
                      <a:srgbClr val="7A80A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 temp correction</a:t>
                      </a:r>
                    </a:p>
                  </p:txBody>
                </p:sp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53307F41-78DB-A74B-AEA8-6000D9709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2385909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23" name="Rounded Rectangle 22">
                      <a:extLst>
                        <a:ext uri="{FF2B5EF4-FFF2-40B4-BE49-F238E27FC236}">
                          <a16:creationId xmlns:a16="http://schemas.microsoft.com/office/drawing/2014/main" id="{5176D197-0343-9043-8451-C7148858B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5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.02806L</a:t>
                      </a:r>
                    </a:p>
                  </p:txBody>
                </p:sp>
                <p:sp>
                  <p:nvSpPr>
                    <p:cNvPr id="24" name="Rounded Rectangle 23">
                      <a:extLst>
                        <a:ext uri="{FF2B5EF4-FFF2-40B4-BE49-F238E27FC236}">
                          <a16:creationId xmlns:a16="http://schemas.microsoft.com/office/drawing/2014/main" id="{729ACD10-7F42-4242-AA0E-351856E8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9464" y="2385909"/>
                      <a:ext cx="677333" cy="440606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p:txBody>
                </p:sp>
                <p:sp>
                  <p:nvSpPr>
                    <p:cNvPr id="25" name="Rounded Rectangle 24">
                      <a:extLst>
                        <a:ext uri="{FF2B5EF4-FFF2-40B4-BE49-F238E27FC236}">
                          <a16:creationId xmlns:a16="http://schemas.microsoft.com/office/drawing/2014/main" id="{7B8C14E2-31D2-3E4A-985A-271384F1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93466" y="1924642"/>
                      <a:ext cx="677333" cy="440606"/>
                    </a:xfrm>
                    <a:prstGeom prst="roundRect">
                      <a:avLst/>
                    </a:prstGeom>
                    <a:solidFill>
                      <a:srgbClr val="6687C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mg</a:t>
                      </a:r>
                    </a:p>
                  </p:txBody>
                </p:sp>
                <p:sp>
                  <p:nvSpPr>
                    <p:cNvPr id="26" name="Left Brace 25">
                      <a:extLst>
                        <a:ext uri="{FF2B5EF4-FFF2-40B4-BE49-F238E27FC236}">
                          <a16:creationId xmlns:a16="http://schemas.microsoft.com/office/drawing/2014/main" id="{5BA00E57-BDBD-5F4E-AD7B-561A7D2AD64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179098" y="2737446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" name="Rounded Rectangle 26">
                      <a:extLst>
                        <a:ext uri="{FF2B5EF4-FFF2-40B4-BE49-F238E27FC236}">
                          <a16:creationId xmlns:a16="http://schemas.microsoft.com/office/drawing/2014/main" id="{25D5B0B4-4FEA-474F-83A4-0D2E1442CE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828" y="3386034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Actual Do mg/L</a:t>
                      </a:r>
                    </a:p>
                  </p:txBody>
                </p:sp>
                <p:sp>
                  <p:nvSpPr>
                    <p:cNvPr id="28" name="Left Brace 27">
                      <a:extLst>
                        <a:ext uri="{FF2B5EF4-FFF2-40B4-BE49-F238E27FC236}">
                          <a16:creationId xmlns:a16="http://schemas.microsoft.com/office/drawing/2014/main" id="{7FC0218C-E2AF-7049-8A6B-967D077E146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188091" y="2724212"/>
                      <a:ext cx="280415" cy="716997"/>
                    </a:xfrm>
                    <a:prstGeom prst="leftBrace">
                      <a:avLst/>
                    </a:prstGeom>
                    <a:ln w="4445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4A9C0685-3F36-3641-A944-EBC7AD76F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9800" y="3379379"/>
                      <a:ext cx="1134057" cy="440606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Vial Volume</a:t>
                      </a:r>
                    </a:p>
                  </p:txBody>
                </p: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9CEF50BC-DA55-2241-BC8E-0E7CD1EE241A}"/>
                        </a:ext>
                      </a:extLst>
                    </p:cNvPr>
                    <p:cNvCxnSpPr>
                      <a:stCxn id="16" idx="4"/>
                      <a:endCxn id="21" idx="1"/>
                    </p:cNvCxnSpPr>
                    <p:nvPr/>
                  </p:nvCxnSpPr>
                  <p:spPr>
                    <a:xfrm>
                      <a:off x="5061712" y="2365248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Arrow Connector 30">
                      <a:extLst>
                        <a:ext uri="{FF2B5EF4-FFF2-40B4-BE49-F238E27FC236}">
                          <a16:creationId xmlns:a16="http://schemas.microsoft.com/office/drawing/2014/main" id="{BC142A49-CD97-4D44-8167-2463E579C2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83683" y="2370690"/>
                      <a:ext cx="258064" cy="0"/>
                    </a:xfrm>
                    <a:prstGeom prst="straightConnector1">
                      <a:avLst/>
                    </a:prstGeom>
                    <a:ln w="31750"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Rounded Rectangle 31">
                      <a:extLst>
                        <a:ext uri="{FF2B5EF4-FFF2-40B4-BE49-F238E27FC236}">
                          <a16:creationId xmlns:a16="http://schemas.microsoft.com/office/drawing/2014/main" id="{2AE2FBBE-D38B-A44F-8B6F-24F77FA08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7856" y="3163962"/>
                      <a:ext cx="1134057" cy="666114"/>
                    </a:xfrm>
                    <a:prstGeom prst="roundRect">
                      <a:avLst/>
                    </a:prstGeom>
                    <a:solidFill>
                      <a:srgbClr val="BAC3AE">
                        <a:alpha val="65098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oxySol function wql package</a:t>
                      </a:r>
                    </a:p>
                  </p:txBody>
                </p: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814B4400-00A0-4645-8490-AFC81461DC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976256" y="2825328"/>
                      <a:ext cx="5020" cy="430298"/>
                    </a:xfrm>
                    <a:prstGeom prst="straightConnector1">
                      <a:avLst/>
                    </a:prstGeom>
                    <a:ln w="31750">
                      <a:solidFill>
                        <a:srgbClr val="BAC3AE">
                          <a:alpha val="56000"/>
                        </a:srgbClr>
                      </a:solidFill>
                      <a:prstDash val="sys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" name="Cross 12">
                    <a:extLst>
                      <a:ext uri="{FF2B5EF4-FFF2-40B4-BE49-F238E27FC236}">
                        <a16:creationId xmlns:a16="http://schemas.microsoft.com/office/drawing/2014/main" id="{952CB883-0722-0546-824B-9FCA548CF96A}"/>
                      </a:ext>
                    </a:extLst>
                  </p:cNvPr>
                  <p:cNvSpPr/>
                  <p:nvPr/>
                </p:nvSpPr>
                <p:spPr>
                  <a:xfrm rot="2840241">
                    <a:off x="7704341" y="2274407"/>
                    <a:ext cx="271579" cy="274302"/>
                  </a:xfrm>
                  <a:prstGeom prst="plus">
                    <a:avLst>
                      <a:gd name="adj" fmla="val 41071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0F4C7054-3107-2C4E-8E1D-F472FBA26898}"/>
                      </a:ext>
                    </a:extLst>
                  </p:cNvPr>
                  <p:cNvCxnSpPr/>
                  <p:nvPr/>
                </p:nvCxnSpPr>
                <p:spPr>
                  <a:xfrm>
                    <a:off x="8745962" y="23652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14CB123F-4B13-6A45-B724-998052D2C175}"/>
                      </a:ext>
                    </a:extLst>
                  </p:cNvPr>
                  <p:cNvSpPr/>
                  <p:nvPr/>
                </p:nvSpPr>
                <p:spPr>
                  <a:xfrm>
                    <a:off x="9106382" y="1897887"/>
                    <a:ext cx="1335024" cy="881211"/>
                  </a:xfrm>
                  <a:prstGeom prst="roundRect">
                    <a:avLst/>
                  </a:prstGeom>
                  <a:solidFill>
                    <a:srgbClr val="5987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dRESPmsr $ oxygen</a:t>
                    </a:r>
                  </a:p>
                </p:txBody>
              </p:sp>
            </p:grpSp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7B311F2A-820A-0D41-A32A-86320E45C8E9}"/>
                    </a:ext>
                  </a:extLst>
                </p:cNvPr>
                <p:cNvSpPr/>
                <p:nvPr/>
              </p:nvSpPr>
              <p:spPr>
                <a:xfrm>
                  <a:off x="9658920" y="3164926"/>
                  <a:ext cx="677333" cy="440606"/>
                </a:xfrm>
                <a:prstGeom prst="roundRect">
                  <a:avLst/>
                </a:prstGeom>
                <a:solidFill>
                  <a:srgbClr val="4974C4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mg</a:t>
                  </a:r>
                </a:p>
              </p:txBody>
            </p:sp>
          </p:grp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927A1289-1DD9-FA49-AE79-E82626B65F5B}"/>
                  </a:ext>
                </a:extLst>
              </p:cNvPr>
              <p:cNvSpPr/>
              <p:nvPr/>
            </p:nvSpPr>
            <p:spPr>
              <a:xfrm rot="2840241">
                <a:off x="10014868" y="2807470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FBC2503-3B10-114A-9683-50517D643DAC}"/>
                  </a:ext>
                </a:extLst>
              </p:cNvPr>
              <p:cNvSpPr/>
              <p:nvPr/>
            </p:nvSpPr>
            <p:spPr>
              <a:xfrm>
                <a:off x="10391369" y="2730420"/>
                <a:ext cx="677333" cy="440606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E85E703-F063-A040-BACF-9F9D3DBE2DEF}"/>
                </a:ext>
              </a:extLst>
            </p:cNvPr>
            <p:cNvCxnSpPr/>
            <p:nvPr/>
          </p:nvCxnSpPr>
          <p:spPr>
            <a:xfrm>
              <a:off x="9226734" y="3057379"/>
              <a:ext cx="258064" cy="0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EBC591D-6411-904E-BA49-56648FCEA760}"/>
                </a:ext>
              </a:extLst>
            </p:cNvPr>
            <p:cNvSpPr/>
            <p:nvPr/>
          </p:nvSpPr>
          <p:spPr>
            <a:xfrm>
              <a:off x="9536753" y="2632606"/>
              <a:ext cx="1335024" cy="881211"/>
            </a:xfrm>
            <a:prstGeom prst="roundRect">
              <a:avLst/>
            </a:prstGeom>
            <a:solidFill>
              <a:srgbClr val="598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dRESPmsr $ oxygen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8061600-BCB8-304B-B1E2-1312F1818BB6}"/>
                </a:ext>
              </a:extLst>
            </p:cNvPr>
            <p:cNvSpPr/>
            <p:nvPr/>
          </p:nvSpPr>
          <p:spPr>
            <a:xfrm>
              <a:off x="10619882" y="3293514"/>
              <a:ext cx="677333" cy="440606"/>
            </a:xfrm>
            <a:prstGeom prst="roundRect">
              <a:avLst/>
            </a:prstGeom>
            <a:solidFill>
              <a:srgbClr val="4397C4">
                <a:alpha val="9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14F716-B95B-B242-8ABD-3FF2A578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02" y="4924719"/>
            <a:ext cx="6159500" cy="9906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C52753-4950-0340-90C8-CD308F4C8D53}"/>
              </a:ext>
            </a:extLst>
          </p:cNvPr>
          <p:cNvSpPr/>
          <p:nvPr/>
        </p:nvSpPr>
        <p:spPr>
          <a:xfrm>
            <a:off x="3048000" y="40011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dSlopes$WetWeightSlope</a:t>
            </a:r>
            <a:r>
              <a:rPr lang="en-US" dirty="0"/>
              <a:t> &lt;- </a:t>
            </a:r>
            <a:r>
              <a:rPr lang="en-US" dirty="0" err="1"/>
              <a:t>dSlopes$CorrSlope</a:t>
            </a:r>
            <a:r>
              <a:rPr lang="en-US" dirty="0"/>
              <a:t>/</a:t>
            </a:r>
            <a:r>
              <a:rPr lang="en-US" dirty="0" err="1"/>
              <a:t>dSlopes$WetWeight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3AA9EB-4F55-C640-B219-C52390F2D886}"/>
              </a:ext>
            </a:extLst>
          </p:cNvPr>
          <p:cNvGrpSpPr/>
          <p:nvPr/>
        </p:nvGrpSpPr>
        <p:grpSpPr>
          <a:xfrm>
            <a:off x="-11343911" y="267671"/>
            <a:ext cx="23535911" cy="3171708"/>
            <a:chOff x="-11343911" y="267671"/>
            <a:chExt cx="23535911" cy="317170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49A2F4-854A-A844-8DCE-7528980770CE}"/>
                </a:ext>
              </a:extLst>
            </p:cNvPr>
            <p:cNvGrpSpPr/>
            <p:nvPr/>
          </p:nvGrpSpPr>
          <p:grpSpPr>
            <a:xfrm>
              <a:off x="-11343911" y="267671"/>
              <a:ext cx="22619582" cy="3171708"/>
              <a:chOff x="-11768454" y="257292"/>
              <a:chExt cx="22619582" cy="31717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A7BB31E-0CAB-9048-B675-369B82FD7CAD}"/>
                  </a:ext>
                </a:extLst>
              </p:cNvPr>
              <p:cNvGrpSpPr/>
              <p:nvPr/>
            </p:nvGrpSpPr>
            <p:grpSpPr>
              <a:xfrm>
                <a:off x="-11768454" y="257292"/>
                <a:ext cx="21199367" cy="3171708"/>
                <a:chOff x="-9621602" y="347333"/>
                <a:chExt cx="21199367" cy="317170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2F5A42-6024-FC48-B2BF-1BA52A1255D3}"/>
                    </a:ext>
                  </a:extLst>
                </p:cNvPr>
                <p:cNvGrpSpPr/>
                <p:nvPr/>
              </p:nvGrpSpPr>
              <p:grpSpPr>
                <a:xfrm>
                  <a:off x="-9621602" y="347333"/>
                  <a:ext cx="18357092" cy="3171708"/>
                  <a:chOff x="-6359702" y="0"/>
                  <a:chExt cx="18357092" cy="3171708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8B9DA299-1205-7547-BC6B-7374F1D5FFF5}"/>
                      </a:ext>
                    </a:extLst>
                  </p:cNvPr>
                  <p:cNvGrpSpPr/>
                  <p:nvPr/>
                </p:nvGrpSpPr>
                <p:grpSpPr>
                  <a:xfrm>
                    <a:off x="-6359702" y="0"/>
                    <a:ext cx="14504942" cy="3171708"/>
                    <a:chOff x="-2702102" y="0"/>
                    <a:chExt cx="14504942" cy="3171708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7C2160EB-9C40-FA43-90F5-401454DFEE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2102" y="0"/>
                      <a:ext cx="14043045" cy="3171708"/>
                      <a:chOff x="-2702102" y="0"/>
                      <a:chExt cx="14043045" cy="3171708"/>
                    </a:xfrm>
                  </p:grpSpPr>
                  <p:grpSp>
                    <p:nvGrpSpPr>
                      <p:cNvPr id="3" name="Group 2">
                        <a:extLst>
                          <a:ext uri="{FF2B5EF4-FFF2-40B4-BE49-F238E27FC236}">
                            <a16:creationId xmlns:a16="http://schemas.microsoft.com/office/drawing/2014/main" id="{FAB105C7-C748-AF40-9C20-823CF1D7D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2702102" y="0"/>
                        <a:ext cx="10989417" cy="3171708"/>
                        <a:chOff x="307798" y="1366332"/>
                        <a:chExt cx="10989417" cy="3171708"/>
                      </a:xfrm>
                    </p:grpSpPr>
                    <p:grpSp>
                      <p:nvGrpSpPr>
                        <p:cNvPr id="4" name="Group 3">
                          <a:extLst>
                            <a:ext uri="{FF2B5EF4-FFF2-40B4-BE49-F238E27FC236}">
                              <a16:creationId xmlns:a16="http://schemas.microsoft.com/office/drawing/2014/main" id="{FED906A5-618B-1240-B5E1-095CFEFD1E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07798" y="1366332"/>
                          <a:ext cx="8803517" cy="3171708"/>
                          <a:chOff x="2265185" y="1237744"/>
                          <a:chExt cx="8803517" cy="3171708"/>
                        </a:xfrm>
                      </p:grpSpPr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81108731-38F7-2C43-B6D2-92759EA0A8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65185" y="1237744"/>
                            <a:ext cx="8071068" cy="3171708"/>
                            <a:chOff x="2265185" y="1237744"/>
                            <a:chExt cx="8071068" cy="3171708"/>
                          </a:xfrm>
                        </p:grpSpPr>
                        <p:grpSp>
                          <p:nvGrpSpPr>
                            <p:cNvPr id="11" name="Group 10">
                              <a:extLst>
                                <a:ext uri="{FF2B5EF4-FFF2-40B4-BE49-F238E27FC236}">
                                  <a16:creationId xmlns:a16="http://schemas.microsoft.com/office/drawing/2014/main" id="{E8B86D8D-DDA8-BD41-8D9E-289FAF62329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265185" y="1237744"/>
                              <a:ext cx="7661630" cy="3171708"/>
                              <a:chOff x="2779776" y="658368"/>
                              <a:chExt cx="7661630" cy="3171708"/>
                            </a:xfrm>
                          </p:grpSpPr>
                          <p:grpSp>
                            <p:nvGrpSpPr>
                              <p:cNvPr id="13" name="Group 12">
                                <a:extLst>
                                  <a:ext uri="{FF2B5EF4-FFF2-40B4-BE49-F238E27FC236}">
                                    <a16:creationId xmlns:a16="http://schemas.microsoft.com/office/drawing/2014/main" id="{FD19CE52-D6D1-8448-B808-A5ACEB40D30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779776" y="658368"/>
                                <a:ext cx="6324081" cy="3171708"/>
                                <a:chOff x="2779776" y="658368"/>
                                <a:chExt cx="6324081" cy="3171708"/>
                              </a:xfrm>
                            </p:grpSpPr>
                            <p:sp>
                              <p:nvSpPr>
                                <p:cNvPr id="17" name="Can 16">
                                  <a:extLst>
                                    <a:ext uri="{FF2B5EF4-FFF2-40B4-BE49-F238E27FC236}">
                                      <a16:creationId xmlns:a16="http://schemas.microsoft.com/office/drawing/2014/main" id="{D485DD98-BA7F-A447-9A58-50A29B6A04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776" y="1652016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998B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dRESPmsr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Can 17">
                                  <a:extLst>
                                    <a:ext uri="{FF2B5EF4-FFF2-40B4-BE49-F238E27FC236}">
                                      <a16:creationId xmlns:a16="http://schemas.microsoft.com/office/drawing/2014/main" id="{2D2F691E-0C97-9D47-AB30-9011F0BB06E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65836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F5671">
                                    <a:alpha val="69804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Can 18">
                                  <a:extLst>
                                    <a:ext uri="{FF2B5EF4-FFF2-40B4-BE49-F238E27FC236}">
                                      <a16:creationId xmlns:a16="http://schemas.microsoft.com/office/drawing/2014/main" id="{5ED0C9E7-5DEB-954E-867C-A2CEFF173B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79776" y="2365248"/>
                                  <a:ext cx="1011936" cy="1426464"/>
                                </a:xfrm>
                                <a:prstGeom prst="can">
                                  <a:avLst/>
                                </a:prstGeom>
                                <a:solidFill>
                                  <a:srgbClr val="7B87A6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600" dirty="0"/>
                                    <a:t>dRESP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600" dirty="0"/>
                                    <a:t>animal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0" name="Elbow Connector 19">
                                  <a:extLst>
                                    <a:ext uri="{FF2B5EF4-FFF2-40B4-BE49-F238E27FC236}">
                                      <a16:creationId xmlns:a16="http://schemas.microsoft.com/office/drawing/2014/main" id="{75A3E135-9EAA-674B-9DF8-978B02F287D3}"/>
                                    </a:ext>
                                  </a:extLst>
                                </p:cNvPr>
                                <p:cNvCxnSpPr>
                                  <a:stCxn id="18" idx="4"/>
                                  <a:endCxn id="17" idx="1"/>
                                </p:cNvCxnSpPr>
                                <p:nvPr/>
                              </p:nvCxnSpPr>
                              <p:spPr>
                                <a:xfrm>
                                  <a:off x="3791712" y="137160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21" name="Elbow Connector 20">
                                  <a:extLst>
                                    <a:ext uri="{FF2B5EF4-FFF2-40B4-BE49-F238E27FC236}">
                                      <a16:creationId xmlns:a16="http://schemas.microsoft.com/office/drawing/2014/main" id="{E770FA9A-8F2A-8945-B5C6-CF96A41D2B0C}"/>
                                    </a:ext>
                                  </a:extLst>
                                </p:cNvPr>
                                <p:cNvCxnSpPr>
                                  <a:cxnSpLocks/>
                                  <a:endCxn id="17" idx="3"/>
                                </p:cNvCxnSpPr>
                                <p:nvPr/>
                              </p:nvCxnSpPr>
                              <p:spPr>
                                <a:xfrm flipV="1">
                                  <a:off x="3791712" y="3078480"/>
                                  <a:ext cx="764032" cy="280416"/>
                                </a:xfrm>
                                <a:prstGeom prst="bentConnector2">
                                  <a:avLst/>
                                </a:prstGeom>
                                <a:ln w="3492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2" name="Rounded Rectangle 21">
                                  <a:extLst>
                                    <a:ext uri="{FF2B5EF4-FFF2-40B4-BE49-F238E27FC236}">
                                      <a16:creationId xmlns:a16="http://schemas.microsoft.com/office/drawing/2014/main" id="{976EBAF4-447B-E847-9168-B0CF4B1B352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19776" y="1924642"/>
                                  <a:ext cx="1335024" cy="881211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7A80A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dirty="0"/>
                                    <a:t>DO temp correction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3" name="Rounded Rectangle 22">
                                  <a:extLst>
                                    <a:ext uri="{FF2B5EF4-FFF2-40B4-BE49-F238E27FC236}">
                                      <a16:creationId xmlns:a16="http://schemas.microsoft.com/office/drawing/2014/main" id="{8C23C062-EBBE-0746-894A-8CCD66738A3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Rounded Rectangle 23">
                                  <a:extLst>
                                    <a:ext uri="{FF2B5EF4-FFF2-40B4-BE49-F238E27FC236}">
                                      <a16:creationId xmlns:a16="http://schemas.microsoft.com/office/drawing/2014/main" id="{F29E4B2D-22B7-0C43-80F7-353B1C9A2B7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5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.02806L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5" name="Rounded Rectangle 24">
                                  <a:extLst>
                                    <a:ext uri="{FF2B5EF4-FFF2-40B4-BE49-F238E27FC236}">
                                      <a16:creationId xmlns:a16="http://schemas.microsoft.com/office/drawing/2014/main" id="{3CEC1407-F9BC-AF4A-8A49-E44BA756046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8009464" y="2385909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/>
                                    <a:t>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6" name="Rounded Rectangle 25">
                                  <a:extLst>
                                    <a:ext uri="{FF2B5EF4-FFF2-40B4-BE49-F238E27FC236}">
                                      <a16:creationId xmlns:a16="http://schemas.microsoft.com/office/drawing/2014/main" id="{793B2AA4-480A-B84F-A6F1-7C90F47E4C1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993466" y="1924642"/>
                                  <a:ext cx="677333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6687C4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000" dirty="0"/>
                                    <a:t>mg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7" name="Left Brace 26">
                                  <a:extLst>
                                    <a:ext uri="{FF2B5EF4-FFF2-40B4-BE49-F238E27FC236}">
                                      <a16:creationId xmlns:a16="http://schemas.microsoft.com/office/drawing/2014/main" id="{A962C55D-E273-3244-BB9C-1610D967868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7179098" y="2737446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28" name="Rounded Rectangle 27">
                                  <a:extLst>
                                    <a:ext uri="{FF2B5EF4-FFF2-40B4-BE49-F238E27FC236}">
                                      <a16:creationId xmlns:a16="http://schemas.microsoft.com/office/drawing/2014/main" id="{3F6F4E27-9AF9-B64F-82F9-94CD7805AC6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6683828" y="3386034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Actual Do mg/L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9" name="Left Brace 28">
                                  <a:extLst>
                                    <a:ext uri="{FF2B5EF4-FFF2-40B4-BE49-F238E27FC236}">
                                      <a16:creationId xmlns:a16="http://schemas.microsoft.com/office/drawing/2014/main" id="{6C2DC088-AB80-0546-8A4D-37D7B7DBBDF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16200000">
                                  <a:off x="8188091" y="2724212"/>
                                  <a:ext cx="280415" cy="716997"/>
                                </a:xfrm>
                                <a:prstGeom prst="leftBrace">
                                  <a:avLst/>
                                </a:prstGeom>
                                <a:ln w="444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30" name="Rounded Rectangle 29">
                                  <a:extLst>
                                    <a:ext uri="{FF2B5EF4-FFF2-40B4-BE49-F238E27FC236}">
                                      <a16:creationId xmlns:a16="http://schemas.microsoft.com/office/drawing/2014/main" id="{43727FC3-FA8C-7B46-A02C-945511CC44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7969800" y="3379379"/>
                                  <a:ext cx="1134057" cy="440606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chemeClr val="bg2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Vial Volume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1" name="Straight Arrow Connector 30">
                                  <a:extLst>
                                    <a:ext uri="{FF2B5EF4-FFF2-40B4-BE49-F238E27FC236}">
                                      <a16:creationId xmlns:a16="http://schemas.microsoft.com/office/drawing/2014/main" id="{107BBCBD-74AB-8F48-8006-7B8E43997D50}"/>
                                    </a:ext>
                                  </a:extLst>
                                </p:cNvPr>
                                <p:cNvCxnSpPr>
                                  <a:stCxn id="17" idx="4"/>
                                  <a:endCxn id="22" idx="1"/>
                                </p:cNvCxnSpPr>
                                <p:nvPr/>
                              </p:nvCxnSpPr>
                              <p:spPr>
                                <a:xfrm>
                                  <a:off x="5061712" y="2365248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2" name="Straight Arrow Connector 31">
                                  <a:extLst>
                                    <a:ext uri="{FF2B5EF4-FFF2-40B4-BE49-F238E27FC236}">
                                      <a16:creationId xmlns:a16="http://schemas.microsoft.com/office/drawing/2014/main" id="{7A9095C3-4FC9-0949-A572-38742B396A75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6683683" y="2370690"/>
                                  <a:ext cx="258064" cy="0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33" name="Rounded Rectangle 32">
                                  <a:extLst>
                                    <a:ext uri="{FF2B5EF4-FFF2-40B4-BE49-F238E27FC236}">
                                      <a16:creationId xmlns:a16="http://schemas.microsoft.com/office/drawing/2014/main" id="{FCC4EA95-A292-4F42-8885-063BDCDAF1B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5397856" y="3163962"/>
                                  <a:ext cx="1134057" cy="666114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BAC3AE">
                                    <a:alpha val="65098"/>
                                  </a:srgb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200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</a:rPr>
                                    <a:t>oxySol function wql package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34" name="Straight Arrow Connector 33">
                                  <a:extLst>
                                    <a:ext uri="{FF2B5EF4-FFF2-40B4-BE49-F238E27FC236}">
                                      <a16:creationId xmlns:a16="http://schemas.microsoft.com/office/drawing/2014/main" id="{B089D88C-6D21-D244-A079-CABA98D2FA9D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5976256" y="2825328"/>
                                  <a:ext cx="5020" cy="430298"/>
                                </a:xfrm>
                                <a:prstGeom prst="straightConnector1">
                                  <a:avLst/>
                                </a:prstGeom>
                                <a:ln w="31750">
                                  <a:solidFill>
                                    <a:srgbClr val="BAC3AE">
                                      <a:alpha val="56000"/>
                                    </a:srgbClr>
                                  </a:solidFill>
                                  <a:prstDash val="sysDash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14" name="Cross 13">
                                <a:extLst>
                                  <a:ext uri="{FF2B5EF4-FFF2-40B4-BE49-F238E27FC236}">
                                    <a16:creationId xmlns:a16="http://schemas.microsoft.com/office/drawing/2014/main" id="{FEFA8649-F678-9149-9713-74267E81A82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2840241">
                                <a:off x="7704341" y="2274407"/>
                                <a:ext cx="271579" cy="274302"/>
                              </a:xfrm>
                              <a:prstGeom prst="plus">
                                <a:avLst>
                                  <a:gd name="adj" fmla="val 41071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15" name="Straight Arrow Connector 14">
                                <a:extLst>
                                  <a:ext uri="{FF2B5EF4-FFF2-40B4-BE49-F238E27FC236}">
                                    <a16:creationId xmlns:a16="http://schemas.microsoft.com/office/drawing/2014/main" id="{B048311A-56F1-B84D-88D7-D2B1AC76D571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8745962" y="2365247"/>
                                <a:ext cx="258064" cy="0"/>
                              </a:xfrm>
                              <a:prstGeom prst="straightConnector1">
                                <a:avLst/>
                              </a:prstGeom>
                              <a:ln w="3175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16" name="Rounded Rectangle 15">
                                <a:extLst>
                                  <a:ext uri="{FF2B5EF4-FFF2-40B4-BE49-F238E27FC236}">
                                    <a16:creationId xmlns:a16="http://schemas.microsoft.com/office/drawing/2014/main" id="{21F854FB-C61D-7E45-A998-146ACD168B4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9106382" y="1897887"/>
                                <a:ext cx="1335024" cy="881211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5987A4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dRESPmsr $ oxygen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12" name="Rounded Rectangle 11">
                              <a:extLst>
                                <a:ext uri="{FF2B5EF4-FFF2-40B4-BE49-F238E27FC236}">
                                  <a16:creationId xmlns:a16="http://schemas.microsoft.com/office/drawing/2014/main" id="{9D33965E-CBE0-4046-81AD-4590C63998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658920" y="3164926"/>
                              <a:ext cx="677333" cy="440606"/>
                            </a:xfrm>
                            <a:prstGeom prst="roundRect">
                              <a:avLst/>
                            </a:prstGeom>
                            <a:solidFill>
                              <a:srgbClr val="4974C4">
                                <a:alpha val="9882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 dirty="0"/>
                                <a:t>mg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9" name="Cross 8">
                            <a:extLst>
                              <a:ext uri="{FF2B5EF4-FFF2-40B4-BE49-F238E27FC236}">
                                <a16:creationId xmlns:a16="http://schemas.microsoft.com/office/drawing/2014/main" id="{EAA108E9-3103-C34B-BF0F-A338AC945A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840241">
                            <a:off x="10014868" y="2807470"/>
                            <a:ext cx="271579" cy="274302"/>
                          </a:xfrm>
                          <a:prstGeom prst="plus">
                            <a:avLst>
                              <a:gd name="adj" fmla="val 41071"/>
                            </a:avLst>
                          </a:prstGeom>
                          <a:solidFill>
                            <a:schemeClr val="bg1">
                              <a:lumMod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0" name="Rounded Rectangle 9">
                            <a:extLst>
                              <a:ext uri="{FF2B5EF4-FFF2-40B4-BE49-F238E27FC236}">
                                <a16:creationId xmlns:a16="http://schemas.microsoft.com/office/drawing/2014/main" id="{530D869F-2ED9-9748-812F-7BA05F8B58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391369" y="2730420"/>
                            <a:ext cx="677333" cy="440606"/>
                          </a:xfrm>
                          <a:prstGeom prst="roundRect">
                            <a:avLst/>
                          </a:prstGeom>
                          <a:solidFill>
                            <a:srgbClr val="6FA69B">
                              <a:alpha val="40000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00" dirty="0"/>
                              <a:t>1000</a:t>
                            </a:r>
                          </a:p>
                        </p:txBody>
                      </p:sp>
                    </p:grpSp>
                    <p:cxnSp>
                      <p:nvCxnSpPr>
                        <p:cNvPr id="5" name="Straight Arrow Connector 4">
                          <a:extLst>
                            <a:ext uri="{FF2B5EF4-FFF2-40B4-BE49-F238E27FC236}">
                              <a16:creationId xmlns:a16="http://schemas.microsoft.com/office/drawing/2014/main" id="{8B880E1A-59AC-9B46-95AC-2EC09E0E782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9226734" y="3057379"/>
                          <a:ext cx="258064" cy="0"/>
                        </a:xfrm>
                        <a:prstGeom prst="straightConnector1">
                          <a:avLst/>
                        </a:prstGeom>
                        <a:ln w="31750">
                          <a:solidFill>
                            <a:schemeClr val="bg1">
                              <a:lumMod val="50000"/>
                            </a:schemeClr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" name="Rounded Rectangle 5">
                          <a:extLst>
                            <a:ext uri="{FF2B5EF4-FFF2-40B4-BE49-F238E27FC236}">
                              <a16:creationId xmlns:a16="http://schemas.microsoft.com/office/drawing/2014/main" id="{8D9BCFA8-BF60-AA46-93B2-287199833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36753" y="2632606"/>
                          <a:ext cx="1335024" cy="881211"/>
                        </a:xfrm>
                        <a:prstGeom prst="roundRect">
                          <a:avLst/>
                        </a:prstGeom>
                        <a:solidFill>
                          <a:srgbClr val="5987A4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dRESPmsr $ oxygen</a:t>
                          </a:r>
                        </a:p>
                      </p:txBody>
                    </p:sp>
                    <p:sp>
                      <p:nvSpPr>
                        <p:cNvPr id="7" name="Rounded Rectangle 6">
                          <a:extLst>
                            <a:ext uri="{FF2B5EF4-FFF2-40B4-BE49-F238E27FC236}">
                              <a16:creationId xmlns:a16="http://schemas.microsoft.com/office/drawing/2014/main" id="{460E285C-4FA3-7A46-9D7C-F02BF9E0F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619882" y="3293514"/>
                          <a:ext cx="677333" cy="440606"/>
                        </a:xfrm>
                        <a:prstGeom prst="roundRect">
                          <a:avLst/>
                        </a:prstGeom>
                        <a:solidFill>
                          <a:srgbClr val="4397C4">
                            <a:alpha val="30000"/>
                          </a:srgb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00" dirty="0"/>
                            <a:t>µg</a:t>
                          </a:r>
                        </a:p>
                      </p:txBody>
                    </p:sp>
                  </p:grpSp>
                  <p:sp>
                    <p:nvSpPr>
                      <p:cNvPr id="35" name="Rounded Rectangle 34">
                        <a:extLst>
                          <a:ext uri="{FF2B5EF4-FFF2-40B4-BE49-F238E27FC236}">
                            <a16:creationId xmlns:a16="http://schemas.microsoft.com/office/drawing/2014/main" id="{464E3B50-4163-3F44-9E51-F60A73AC9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4415" y="2429830"/>
                        <a:ext cx="1134057" cy="666114"/>
                      </a:xfrm>
                      <a:prstGeom prst="roundRect">
                        <a:avLst/>
                      </a:prstGeom>
                      <a:solidFill>
                        <a:srgbClr val="BAC3AE">
                          <a:alpha val="65098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Slope function</a:t>
                        </a:r>
                      </a:p>
                    </p:txBody>
                  </p:sp>
                  <p:sp>
                    <p:nvSpPr>
                      <p:cNvPr id="36" name="Rounded Rectangle 35">
                        <a:extLst>
                          <a:ext uri="{FF2B5EF4-FFF2-40B4-BE49-F238E27FC236}">
                            <a16:creationId xmlns:a16="http://schemas.microsoft.com/office/drawing/2014/main" id="{488C8683-DB29-214A-B307-49A2B777D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358561"/>
                        <a:ext cx="905696" cy="354230"/>
                      </a:xfrm>
                      <a:prstGeom prst="roundRect">
                        <a:avLst/>
                      </a:prstGeom>
                      <a:solidFill>
                        <a:srgbClr val="4397C4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µg</a:t>
                        </a:r>
                      </a:p>
                    </p:txBody>
                  </p:sp>
                  <p:sp>
                    <p:nvSpPr>
                      <p:cNvPr id="37" name="Rounded Rectangle 36">
                        <a:extLst>
                          <a:ext uri="{FF2B5EF4-FFF2-40B4-BE49-F238E27FC236}">
                            <a16:creationId xmlns:a16="http://schemas.microsoft.com/office/drawing/2014/main" id="{8AFA317C-4800-6041-BD9F-655FB4767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48415" y="1753867"/>
                        <a:ext cx="912786" cy="413093"/>
                      </a:xfrm>
                      <a:prstGeom prst="roundRect">
                        <a:avLst/>
                      </a:prstGeom>
                      <a:solidFill>
                        <a:srgbClr val="C0C49B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.00 minutes</a:t>
                        </a:r>
                      </a:p>
                    </p:txBody>
                  </p:sp>
                  <p:sp>
                    <p:nvSpPr>
                      <p:cNvPr id="38" name="Rounded Rectangle 37">
                        <a:extLst>
                          <a:ext uri="{FF2B5EF4-FFF2-40B4-BE49-F238E27FC236}">
                            <a16:creationId xmlns:a16="http://schemas.microsoft.com/office/drawing/2014/main" id="{5813E258-7DBD-E144-92A9-D7ACAF318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005920" y="1283038"/>
                        <a:ext cx="1335023" cy="927441"/>
                      </a:xfrm>
                      <a:prstGeom prst="roundRect">
                        <a:avLst/>
                      </a:prstGeom>
                      <a:solidFill>
                        <a:srgbClr val="C4B178">
                          <a:alpha val="98824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cSlopes</a:t>
                        </a:r>
                      </a:p>
                    </p:txBody>
                  </p:sp>
                  <p:cxnSp>
                    <p:nvCxnSpPr>
                      <p:cNvPr id="39" name="Straight Arrow Connector 38">
                        <a:extLst>
                          <a:ext uri="{FF2B5EF4-FFF2-40B4-BE49-F238E27FC236}">
                            <a16:creationId xmlns:a16="http://schemas.microsoft.com/office/drawing/2014/main" id="{54730FB5-F25E-CA49-966D-0D8FD77D829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1789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83B565DF-ECE8-044E-B3C3-84E1D89F455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9664884" y="1691047"/>
                        <a:ext cx="258064" cy="0"/>
                      </a:xfrm>
                      <a:prstGeom prst="straightConnector1">
                        <a:avLst/>
                      </a:prstGeom>
                      <a:ln w="31750">
                        <a:solidFill>
                          <a:schemeClr val="bg1">
                            <a:lumMod val="5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B5523600-1490-8D4A-A09D-7305DF9C1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5507" y="1927182"/>
                      <a:ext cx="677333" cy="440606"/>
                    </a:xfrm>
                    <a:prstGeom prst="roundRect">
                      <a:avLst/>
                    </a:prstGeom>
                    <a:solidFill>
                      <a:srgbClr val="C4A37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00" dirty="0"/>
                        <a:t>µg/min</a:t>
                      </a:r>
                    </a:p>
                  </p:txBody>
                </p:sp>
              </p:grpSp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23AB3FF4-9060-C04E-A388-509B155EBF08}"/>
                      </a:ext>
                    </a:extLst>
                  </p:cNvPr>
                  <p:cNvSpPr/>
                  <p:nvPr/>
                </p:nvSpPr>
                <p:spPr>
                  <a:xfrm>
                    <a:off x="8404590" y="1294029"/>
                    <a:ext cx="1335023" cy="927441"/>
                  </a:xfrm>
                  <a:prstGeom prst="roundRect">
                    <a:avLst/>
                  </a:prstGeom>
                  <a:solidFill>
                    <a:srgbClr val="C48C7C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(correction via) Blank Mean values (per trial) </a:t>
                    </a:r>
                  </a:p>
                </p:txBody>
              </p: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C01E8BEB-BD61-3B45-9EBE-604828BDCB44}"/>
                      </a:ext>
                    </a:extLst>
                  </p:cNvPr>
                  <p:cNvCxnSpPr/>
                  <p:nvPr/>
                </p:nvCxnSpPr>
                <p:spPr>
                  <a:xfrm>
                    <a:off x="80265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10DF9AED-2F3F-B442-98C3-4DEAA9F32F07}"/>
                      </a:ext>
                    </a:extLst>
                  </p:cNvPr>
                  <p:cNvCxnSpPr/>
                  <p:nvPr/>
                </p:nvCxnSpPr>
                <p:spPr>
                  <a:xfrm>
                    <a:off x="9855384" y="1691047"/>
                    <a:ext cx="258064" cy="0"/>
                  </a:xfrm>
                  <a:prstGeom prst="straightConnector1">
                    <a:avLst/>
                  </a:prstGeom>
                  <a:ln w="31750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7A61692E-F0B5-4240-BC75-6CEB94C82368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312164"/>
                    <a:ext cx="1335023" cy="424772"/>
                  </a:xfrm>
                  <a:prstGeom prst="roundRect">
                    <a:avLst/>
                  </a:prstGeom>
                  <a:solidFill>
                    <a:srgbClr val="C48491">
                      <a:alpha val="3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Corrected Slope Values</a:t>
                    </a:r>
                  </a:p>
                </p:txBody>
              </p:sp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880F1827-2EE0-BB45-98DE-0D04D4EFED47}"/>
                      </a:ext>
                    </a:extLst>
                  </p:cNvPr>
                  <p:cNvSpPr/>
                  <p:nvPr/>
                </p:nvSpPr>
                <p:spPr>
                  <a:xfrm>
                    <a:off x="10229219" y="1758297"/>
                    <a:ext cx="1335023" cy="424772"/>
                  </a:xfrm>
                  <a:prstGeom prst="roundRect">
                    <a:avLst/>
                  </a:prstGeom>
                  <a:solidFill>
                    <a:srgbClr val="B3839E">
                      <a:alpha val="9882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/>
                      <a:t>Animal Wet Weight</a:t>
                    </a:r>
                  </a:p>
                </p:txBody>
              </p:sp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7330798C-E07A-B245-826F-B4D005CFA58D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515563"/>
                    <a:ext cx="634754" cy="309606"/>
                  </a:xfrm>
                  <a:prstGeom prst="roundRect">
                    <a:avLst/>
                  </a:prstGeom>
                  <a:solidFill>
                    <a:srgbClr val="C4A371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µg/min</a:t>
                    </a:r>
                  </a:p>
                </p:txBody>
              </p:sp>
              <p:sp>
                <p:nvSpPr>
                  <p:cNvPr id="53" name="Rounded Rectangle 52">
                    <a:extLst>
                      <a:ext uri="{FF2B5EF4-FFF2-40B4-BE49-F238E27FC236}">
                        <a16:creationId xmlns:a16="http://schemas.microsoft.com/office/drawing/2014/main" id="{74D00653-CAC7-DB4D-81C4-352123BEC5D4}"/>
                      </a:ext>
                    </a:extLst>
                  </p:cNvPr>
                  <p:cNvSpPr/>
                  <p:nvPr/>
                </p:nvSpPr>
                <p:spPr>
                  <a:xfrm>
                    <a:off x="11362636" y="1974529"/>
                    <a:ext cx="634754" cy="309606"/>
                  </a:xfrm>
                  <a:prstGeom prst="roundRect">
                    <a:avLst/>
                  </a:prstGeom>
                  <a:solidFill>
                    <a:srgbClr val="9E85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/>
                      <a:t>mg</a:t>
                    </a:r>
                  </a:p>
                </p:txBody>
              </p:sp>
            </p:grp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DE7462E3-05BE-164D-AE4B-ED1EA294D1EF}"/>
                    </a:ext>
                  </a:extLst>
                </p:cNvPr>
                <p:cNvSpPr/>
                <p:nvPr/>
              </p:nvSpPr>
              <p:spPr>
                <a:xfrm>
                  <a:off x="9121245" y="2328553"/>
                  <a:ext cx="598017" cy="296223"/>
                </a:xfrm>
                <a:prstGeom prst="roundRect">
                  <a:avLst/>
                </a:prstGeom>
                <a:solidFill>
                  <a:srgbClr val="6FA69B">
                    <a:alpha val="4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1000</a:t>
                  </a:r>
                </a:p>
              </p:txBody>
            </p:sp>
            <p:sp>
              <p:nvSpPr>
                <p:cNvPr id="56" name="Cross 55">
                  <a:extLst>
                    <a:ext uri="{FF2B5EF4-FFF2-40B4-BE49-F238E27FC236}">
                      <a16:creationId xmlns:a16="http://schemas.microsoft.com/office/drawing/2014/main" id="{AC5396AA-F3A3-C74E-8532-68466FB9FBFA}"/>
                    </a:ext>
                  </a:extLst>
                </p:cNvPr>
                <p:cNvSpPr/>
                <p:nvPr/>
              </p:nvSpPr>
              <p:spPr>
                <a:xfrm rot="2840241">
                  <a:off x="8792578" y="2344551"/>
                  <a:ext cx="271579" cy="274302"/>
                </a:xfrm>
                <a:prstGeom prst="plus">
                  <a:avLst>
                    <a:gd name="adj" fmla="val 41071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350AE7A-9B9F-2145-9CC2-EE445EAA7005}"/>
                    </a:ext>
                  </a:extLst>
                </p:cNvPr>
                <p:cNvSpPr/>
                <p:nvPr/>
              </p:nvSpPr>
              <p:spPr>
                <a:xfrm>
                  <a:off x="9925365" y="1586852"/>
                  <a:ext cx="1335023" cy="424772"/>
                </a:xfrm>
                <a:prstGeom prst="roundRect">
                  <a:avLst/>
                </a:prstGeom>
                <a:solidFill>
                  <a:srgbClr val="C484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Corrected Slope Values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87EF5F2-231D-FC4F-9A94-8A9C43193002}"/>
                    </a:ext>
                  </a:extLst>
                </p:cNvPr>
                <p:cNvSpPr/>
                <p:nvPr/>
              </p:nvSpPr>
              <p:spPr>
                <a:xfrm>
                  <a:off x="10943011" y="1843185"/>
                  <a:ext cx="634754" cy="309606"/>
                </a:xfrm>
                <a:prstGeom prst="roundRect">
                  <a:avLst/>
                </a:prstGeom>
                <a:solidFill>
                  <a:srgbClr val="C4A37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µg/min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57D13B13-92F8-914B-A8EB-42190DFCD9DC}"/>
                    </a:ext>
                  </a:extLst>
                </p:cNvPr>
                <p:cNvSpPr/>
                <p:nvPr/>
              </p:nvSpPr>
              <p:spPr>
                <a:xfrm>
                  <a:off x="9935088" y="2233526"/>
                  <a:ext cx="1335023" cy="424772"/>
                </a:xfrm>
                <a:prstGeom prst="roundRect">
                  <a:avLst/>
                </a:prstGeom>
                <a:solidFill>
                  <a:srgbClr val="B3839E">
                    <a:alpha val="9882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Animal Wet Weight</a:t>
                  </a: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B75C9F12-2C24-A045-8602-95DA37ECBE4B}"/>
                    </a:ext>
                  </a:extLst>
                </p:cNvPr>
                <p:cNvSpPr/>
                <p:nvPr/>
              </p:nvSpPr>
              <p:spPr>
                <a:xfrm>
                  <a:off x="10943011" y="2477779"/>
                  <a:ext cx="634754" cy="309606"/>
                </a:xfrm>
                <a:prstGeom prst="roundRect">
                  <a:avLst/>
                </a:prstGeom>
                <a:solidFill>
                  <a:srgbClr val="9E85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µg</a:t>
                  </a:r>
                </a:p>
              </p:txBody>
            </p: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EC6C8BDB-299D-B041-AD3F-191D954E8687}"/>
                    </a:ext>
                  </a:extLst>
                </p:cNvPr>
                <p:cNvCxnSpPr/>
                <p:nvPr/>
              </p:nvCxnSpPr>
              <p:spPr>
                <a:xfrm>
                  <a:off x="9677024" y="2101200"/>
                  <a:ext cx="258064" cy="0"/>
                </a:xfrm>
                <a:prstGeom prst="straightConnector1">
                  <a:avLst/>
                </a:prstGeom>
                <a:ln w="3175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0FC2844-B6B7-A840-A585-B6F9D4BBDB90}"/>
                  </a:ext>
                </a:extLst>
              </p:cNvPr>
              <p:cNvSpPr/>
              <p:nvPr/>
            </p:nvSpPr>
            <p:spPr>
              <a:xfrm>
                <a:off x="9936728" y="1620335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677A3FE-475D-F444-A704-6160200A2984}"/>
                  </a:ext>
                </a:extLst>
              </p:cNvPr>
              <p:cNvCxnSpPr/>
              <p:nvPr/>
            </p:nvCxnSpPr>
            <p:spPr>
              <a:xfrm>
                <a:off x="9678664" y="2077535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B4D281A-F326-B444-BCEE-D51A42652D80}"/>
                </a:ext>
              </a:extLst>
            </p:cNvPr>
            <p:cNvSpPr/>
            <p:nvPr/>
          </p:nvSpPr>
          <p:spPr>
            <a:xfrm>
              <a:off x="11131191" y="2286139"/>
              <a:ext cx="1060804" cy="309595"/>
            </a:xfrm>
            <a:prstGeom prst="roundRect">
              <a:avLst/>
            </a:prstGeom>
            <a:solidFill>
              <a:srgbClr val="7E8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oxygen/min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3D19A9E-7FC5-7147-BF34-D5EF17B748E8}"/>
                </a:ext>
              </a:extLst>
            </p:cNvPr>
            <p:cNvSpPr/>
            <p:nvPr/>
          </p:nvSpPr>
          <p:spPr>
            <a:xfrm>
              <a:off x="11131196" y="2578636"/>
              <a:ext cx="1060804" cy="309595"/>
            </a:xfrm>
            <a:prstGeom prst="roundRect">
              <a:avLst/>
            </a:prstGeom>
            <a:solidFill>
              <a:srgbClr val="6D7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µg Krill Tissue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61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96B502D-E18E-3D43-8695-F992AD84120D}"/>
              </a:ext>
            </a:extLst>
          </p:cNvPr>
          <p:cNvGrpSpPr/>
          <p:nvPr/>
        </p:nvGrpSpPr>
        <p:grpSpPr>
          <a:xfrm>
            <a:off x="427939" y="1518759"/>
            <a:ext cx="10871438" cy="2317392"/>
            <a:chOff x="427939" y="1518759"/>
            <a:chExt cx="10871438" cy="231739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9A8D6F-7A38-7A46-8B5C-94675F83F996}"/>
                </a:ext>
              </a:extLst>
            </p:cNvPr>
            <p:cNvGrpSpPr/>
            <p:nvPr/>
          </p:nvGrpSpPr>
          <p:grpSpPr>
            <a:xfrm>
              <a:off x="427939" y="1518759"/>
              <a:ext cx="10871438" cy="1200533"/>
              <a:chOff x="427939" y="1518759"/>
              <a:chExt cx="10871438" cy="120053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E3263D8D-7373-0D48-B1D1-347E9F6EB47C}"/>
                  </a:ext>
                </a:extLst>
              </p:cNvPr>
              <p:cNvSpPr/>
              <p:nvPr/>
            </p:nvSpPr>
            <p:spPr>
              <a:xfrm>
                <a:off x="427939" y="1562278"/>
                <a:ext cx="1335023" cy="927441"/>
              </a:xfrm>
              <a:prstGeom prst="roundRect">
                <a:avLst/>
              </a:prstGeom>
              <a:solidFill>
                <a:srgbClr val="C4B178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cSlopes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BFAD673-0A87-E643-BF18-9CB8CB42ACFE}"/>
                  </a:ext>
                </a:extLst>
              </p:cNvPr>
              <p:cNvSpPr/>
              <p:nvPr/>
            </p:nvSpPr>
            <p:spPr>
              <a:xfrm>
                <a:off x="1547526" y="2206422"/>
                <a:ext cx="677333" cy="440606"/>
              </a:xfrm>
              <a:prstGeom prst="roundRect">
                <a:avLst/>
              </a:prstGeom>
              <a:solidFill>
                <a:srgbClr val="C4A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46B4330-C02C-0B47-BFFF-B753E5F36848}"/>
                  </a:ext>
                </a:extLst>
              </p:cNvPr>
              <p:cNvSpPr/>
              <p:nvPr/>
            </p:nvSpPr>
            <p:spPr>
              <a:xfrm>
                <a:off x="2484209" y="1573269"/>
                <a:ext cx="1335023" cy="927441"/>
              </a:xfrm>
              <a:prstGeom prst="roundRect">
                <a:avLst/>
              </a:prstGeom>
              <a:solidFill>
                <a:srgbClr val="C48C7C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(correction via) Blank Mean values (per trial) 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4666B4-364A-364D-9073-374DFC232C1C}"/>
                  </a:ext>
                </a:extLst>
              </p:cNvPr>
              <p:cNvCxnSpPr/>
              <p:nvPr/>
            </p:nvCxnSpPr>
            <p:spPr>
              <a:xfrm>
                <a:off x="21062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A087C50-B71D-5443-87F9-834CFE849C8E}"/>
                  </a:ext>
                </a:extLst>
              </p:cNvPr>
              <p:cNvCxnSpPr/>
              <p:nvPr/>
            </p:nvCxnSpPr>
            <p:spPr>
              <a:xfrm>
                <a:off x="3935003" y="197028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1F18D1-AA5D-F34F-9B79-F0C5B5AB5787}"/>
                  </a:ext>
                </a:extLst>
              </p:cNvPr>
              <p:cNvSpPr/>
              <p:nvPr/>
            </p:nvSpPr>
            <p:spPr>
              <a:xfrm>
                <a:off x="4308838" y="1591404"/>
                <a:ext cx="1335023" cy="424772"/>
              </a:xfrm>
              <a:prstGeom prst="roundRect">
                <a:avLst/>
              </a:prstGeom>
              <a:solidFill>
                <a:srgbClr val="C48491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9505804-FF54-D744-95F0-289A0065AB9C}"/>
                  </a:ext>
                </a:extLst>
              </p:cNvPr>
              <p:cNvSpPr/>
              <p:nvPr/>
            </p:nvSpPr>
            <p:spPr>
              <a:xfrm>
                <a:off x="4308838" y="2037537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E3A7B0B7-A56F-BD4A-BD1C-FC08F97454D6}"/>
                  </a:ext>
                </a:extLst>
              </p:cNvPr>
              <p:cNvSpPr/>
              <p:nvPr/>
            </p:nvSpPr>
            <p:spPr>
              <a:xfrm>
                <a:off x="5442255" y="1794803"/>
                <a:ext cx="634754" cy="309606"/>
              </a:xfrm>
              <a:prstGeom prst="roundRect">
                <a:avLst/>
              </a:prstGeom>
              <a:solidFill>
                <a:srgbClr val="C4A371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E769D0B-298F-4D44-860D-8ACAEDFF8294}"/>
                  </a:ext>
                </a:extLst>
              </p:cNvPr>
              <p:cNvSpPr/>
              <p:nvPr/>
            </p:nvSpPr>
            <p:spPr>
              <a:xfrm>
                <a:off x="5442255" y="2253769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mg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C015C38-A44A-2642-B96E-38731FB632B6}"/>
                  </a:ext>
                </a:extLst>
              </p:cNvPr>
              <p:cNvSpPr/>
              <p:nvPr/>
            </p:nvSpPr>
            <p:spPr>
              <a:xfrm>
                <a:off x="6462764" y="2260460"/>
                <a:ext cx="598017" cy="296223"/>
              </a:xfrm>
              <a:prstGeom prst="roundRect">
                <a:avLst/>
              </a:prstGeom>
              <a:solidFill>
                <a:srgbClr val="6FA69B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1000</a:t>
                </a:r>
              </a:p>
            </p:txBody>
          </p:sp>
          <p:sp>
            <p:nvSpPr>
              <p:cNvPr id="10" name="Cross 9">
                <a:extLst>
                  <a:ext uri="{FF2B5EF4-FFF2-40B4-BE49-F238E27FC236}">
                    <a16:creationId xmlns:a16="http://schemas.microsoft.com/office/drawing/2014/main" id="{15FFDFED-D138-B54F-B4F5-ADE229B44A39}"/>
                  </a:ext>
                </a:extLst>
              </p:cNvPr>
              <p:cNvSpPr/>
              <p:nvPr/>
            </p:nvSpPr>
            <p:spPr>
              <a:xfrm rot="2840241">
                <a:off x="6134097" y="2276458"/>
                <a:ext cx="271579" cy="274302"/>
              </a:xfrm>
              <a:prstGeom prst="plus">
                <a:avLst>
                  <a:gd name="adj" fmla="val 4107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7DEB835-5C26-BF44-A1C5-3D709C11981B}"/>
                  </a:ext>
                </a:extLst>
              </p:cNvPr>
              <p:cNvSpPr/>
              <p:nvPr/>
            </p:nvSpPr>
            <p:spPr>
              <a:xfrm>
                <a:off x="7266884" y="1518759"/>
                <a:ext cx="1335023" cy="424772"/>
              </a:xfrm>
              <a:prstGeom prst="roundRect">
                <a:avLst/>
              </a:prstGeom>
              <a:solidFill>
                <a:srgbClr val="C484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Corrected Slope Values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3EAA35D-12E3-3342-8796-BC6E1B40CE5F}"/>
                  </a:ext>
                </a:extLst>
              </p:cNvPr>
              <p:cNvSpPr/>
              <p:nvPr/>
            </p:nvSpPr>
            <p:spPr>
              <a:xfrm>
                <a:off x="8284530" y="1775092"/>
                <a:ext cx="634754" cy="309606"/>
              </a:xfrm>
              <a:prstGeom prst="roundRect">
                <a:avLst/>
              </a:prstGeom>
              <a:solidFill>
                <a:srgbClr val="C4A371">
                  <a:alpha val="9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µg/min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79C1CA1-46BA-E445-B1B9-48167FF351BB}"/>
                  </a:ext>
                </a:extLst>
              </p:cNvPr>
              <p:cNvSpPr/>
              <p:nvPr/>
            </p:nvSpPr>
            <p:spPr>
              <a:xfrm>
                <a:off x="7276607" y="2165433"/>
                <a:ext cx="1335023" cy="424772"/>
              </a:xfrm>
              <a:prstGeom prst="roundRect">
                <a:avLst/>
              </a:prstGeom>
              <a:solidFill>
                <a:srgbClr val="B3839E">
                  <a:alpha val="9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Animal Wet Weight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E7B28E0-7CA7-AA4B-AF46-52FBD4F95961}"/>
                  </a:ext>
                </a:extLst>
              </p:cNvPr>
              <p:cNvSpPr/>
              <p:nvPr/>
            </p:nvSpPr>
            <p:spPr>
              <a:xfrm>
                <a:off x="8284530" y="2409686"/>
                <a:ext cx="634754" cy="309606"/>
              </a:xfrm>
              <a:prstGeom prst="roundRect">
                <a:avLst/>
              </a:prstGeom>
              <a:solidFill>
                <a:srgbClr val="9E8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04F70C5-50BC-1845-B015-851453856C9F}"/>
                  </a:ext>
                </a:extLst>
              </p:cNvPr>
              <p:cNvCxnSpPr/>
              <p:nvPr/>
            </p:nvCxnSpPr>
            <p:spPr>
              <a:xfrm>
                <a:off x="7018543" y="2033107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EAF690D-4FA6-EE47-B68F-C1D019391A4B}"/>
                  </a:ext>
                </a:extLst>
              </p:cNvPr>
              <p:cNvSpPr/>
              <p:nvPr/>
            </p:nvSpPr>
            <p:spPr>
              <a:xfrm>
                <a:off x="9425099" y="1642283"/>
                <a:ext cx="914400" cy="914400"/>
              </a:xfrm>
              <a:prstGeom prst="roundRect">
                <a:avLst/>
              </a:prstGeom>
              <a:solidFill>
                <a:srgbClr val="916E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Final slope values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B964648-309F-074C-BE21-5EF28B5F348A}"/>
                  </a:ext>
                </a:extLst>
              </p:cNvPr>
              <p:cNvCxnSpPr/>
              <p:nvPr/>
            </p:nvCxnSpPr>
            <p:spPr>
              <a:xfrm>
                <a:off x="9167035" y="2099483"/>
                <a:ext cx="25806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15C5759-5446-314A-9C40-887E1B4434E4}"/>
                  </a:ext>
                </a:extLst>
              </p:cNvPr>
              <p:cNvSpPr/>
              <p:nvPr/>
            </p:nvSpPr>
            <p:spPr>
              <a:xfrm>
                <a:off x="10238568" y="2068213"/>
                <a:ext cx="1060804" cy="309595"/>
              </a:xfrm>
              <a:prstGeom prst="roundRect">
                <a:avLst/>
              </a:prstGeom>
              <a:solidFill>
                <a:srgbClr val="7E8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oxygen/min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BB869E8-BF9D-2247-B5DD-E537BA6859C7}"/>
                  </a:ext>
                </a:extLst>
              </p:cNvPr>
              <p:cNvSpPr/>
              <p:nvPr/>
            </p:nvSpPr>
            <p:spPr>
              <a:xfrm>
                <a:off x="10238573" y="2360710"/>
                <a:ext cx="1060804" cy="309595"/>
              </a:xfrm>
              <a:prstGeom prst="roundRect">
                <a:avLst/>
              </a:prstGeom>
              <a:solidFill>
                <a:srgbClr val="6D70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µg Krill Tissue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ED6E037-B500-7745-BDB0-08E37868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165" y="2811385"/>
              <a:ext cx="3704201" cy="1024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285</Words>
  <Application>Microsoft Macintosh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Determining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k8 ski</dc:creator>
  <cp:lastModifiedBy>k8 ski</cp:lastModifiedBy>
  <cp:revision>1</cp:revision>
  <dcterms:created xsi:type="dcterms:W3CDTF">2021-01-26T21:55:15Z</dcterms:created>
  <dcterms:modified xsi:type="dcterms:W3CDTF">2021-01-26T22:00:27Z</dcterms:modified>
</cp:coreProperties>
</file>